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9"/>
  </p:notesMasterIdLst>
  <p:sldIdLst>
    <p:sldId id="379"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9" r:id="rId18"/>
    <p:sldId id="338" r:id="rId19"/>
    <p:sldId id="340" r:id="rId20"/>
    <p:sldId id="341" r:id="rId21"/>
    <p:sldId id="342" r:id="rId22"/>
    <p:sldId id="343" r:id="rId23"/>
    <p:sldId id="345" r:id="rId24"/>
    <p:sldId id="344" r:id="rId25"/>
    <p:sldId id="346" r:id="rId26"/>
    <p:sldId id="347" r:id="rId27"/>
    <p:sldId id="348" r:id="rId28"/>
    <p:sldId id="349" r:id="rId29"/>
    <p:sldId id="350" r:id="rId30"/>
    <p:sldId id="351" r:id="rId31"/>
    <p:sldId id="352" r:id="rId32"/>
    <p:sldId id="353" r:id="rId33"/>
    <p:sldId id="354" r:id="rId34"/>
    <p:sldId id="355" r:id="rId35"/>
    <p:sldId id="357" r:id="rId36"/>
    <p:sldId id="356"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72" r:id="rId51"/>
    <p:sldId id="371" r:id="rId52"/>
    <p:sldId id="373" r:id="rId53"/>
    <p:sldId id="374" r:id="rId54"/>
    <p:sldId id="375" r:id="rId55"/>
    <p:sldId id="376" r:id="rId56"/>
    <p:sldId id="377" r:id="rId57"/>
    <p:sldId id="378" r:id="rId5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F97"/>
    <a:srgbClr val="FFFFFF"/>
    <a:srgbClr val="007DB7"/>
    <a:srgbClr val="90ECFE"/>
    <a:srgbClr val="48B5DB"/>
    <a:srgbClr val="002536"/>
    <a:srgbClr val="C58A4E"/>
    <a:srgbClr val="44C9F2"/>
    <a:srgbClr val="1DB9FF"/>
    <a:srgbClr val="009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2540" autoAdjust="0"/>
  </p:normalViewPr>
  <p:slideViewPr>
    <p:cSldViewPr>
      <p:cViewPr>
        <p:scale>
          <a:sx n="66" d="100"/>
          <a:sy n="66" d="100"/>
        </p:scale>
        <p:origin x="-8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47E2166-3A9F-4307-9671-F2B3C96BF67E}" type="slidenum">
              <a:rPr lang="en-US" altLang="en-US"/>
              <a:pPr>
                <a:spcBef>
                  <a:spcPct val="0"/>
                </a:spcBef>
              </a:pPr>
              <a:t>2</a:t>
            </a:fld>
            <a:endParaRPr lang="en-US" altLang="en-US" dirty="0"/>
          </a:p>
        </p:txBody>
      </p:sp>
    </p:spTree>
    <p:extLst>
      <p:ext uri="{BB962C8B-B14F-4D97-AF65-F5344CB8AC3E}">
        <p14:creationId xmlns:p14="http://schemas.microsoft.com/office/powerpoint/2010/main" val="4224565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11</a:t>
            </a:fld>
            <a:endParaRPr lang="en-US" dirty="0"/>
          </a:p>
        </p:txBody>
      </p:sp>
    </p:spTree>
    <p:extLst>
      <p:ext uri="{BB962C8B-B14F-4D97-AF65-F5344CB8AC3E}">
        <p14:creationId xmlns:p14="http://schemas.microsoft.com/office/powerpoint/2010/main" val="164257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12</a:t>
            </a:fld>
            <a:endParaRPr lang="en-US" dirty="0"/>
          </a:p>
        </p:txBody>
      </p:sp>
    </p:spTree>
    <p:extLst>
      <p:ext uri="{BB962C8B-B14F-4D97-AF65-F5344CB8AC3E}">
        <p14:creationId xmlns:p14="http://schemas.microsoft.com/office/powerpoint/2010/main" val="137827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13</a:t>
            </a:fld>
            <a:endParaRPr lang="en-US" dirty="0"/>
          </a:p>
        </p:txBody>
      </p:sp>
    </p:spTree>
    <p:extLst>
      <p:ext uri="{BB962C8B-B14F-4D97-AF65-F5344CB8AC3E}">
        <p14:creationId xmlns:p14="http://schemas.microsoft.com/office/powerpoint/2010/main" val="185389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5.8 </a:t>
            </a:r>
            <a:r>
              <a:rPr lang="en-US" dirty="0"/>
              <a:t>Cells store and retrieve energy in bonds.</a:t>
            </a:r>
          </a:p>
          <a:p>
            <a:r>
              <a:rPr lang="en-US" b="0" dirty="0" smtClean="0"/>
              <a:t>A</a:t>
            </a:r>
            <a:r>
              <a:rPr lang="en-US" dirty="0" smtClean="0"/>
              <a:t>  </a:t>
            </a:r>
            <a:r>
              <a:rPr lang="en-US" dirty="0"/>
              <a:t>Cells run endergonic reactions to store energy in the bonds of organic compounds.</a:t>
            </a:r>
          </a:p>
          <a:p>
            <a:r>
              <a:rPr lang="en-US" b="0" dirty="0" smtClean="0"/>
              <a:t>B</a:t>
            </a:r>
            <a:r>
              <a:rPr lang="en-US" dirty="0" smtClean="0"/>
              <a:t>  </a:t>
            </a:r>
            <a:r>
              <a:rPr lang="en-US" dirty="0"/>
              <a:t>Cells run exergonic reactions to retrieve energy stored in the bonds of organic compounds.</a:t>
            </a:r>
          </a:p>
        </p:txBody>
      </p:sp>
      <p:sp>
        <p:nvSpPr>
          <p:cNvPr id="4" name="Slide Number Placeholder 3"/>
          <p:cNvSpPr>
            <a:spLocks noGrp="1"/>
          </p:cNvSpPr>
          <p:nvPr>
            <p:ph type="sldNum" sz="quarter" idx="10"/>
          </p:nvPr>
        </p:nvSpPr>
        <p:spPr/>
        <p:txBody>
          <a:bodyPr/>
          <a:lstStyle/>
          <a:p>
            <a:fld id="{3031BD97-A31A-48F4-8833-F33A001D4EDD}" type="slidenum">
              <a:rPr lang="en-US" altLang="en-US" smtClean="0"/>
              <a:pPr/>
              <a:t>14</a:t>
            </a:fld>
            <a:endParaRPr lang="en-US" altLang="en-US" dirty="0"/>
          </a:p>
        </p:txBody>
      </p:sp>
    </p:spTree>
    <p:extLst>
      <p:ext uri="{BB962C8B-B14F-4D97-AF65-F5344CB8AC3E}">
        <p14:creationId xmlns:p14="http://schemas.microsoft.com/office/powerpoint/2010/main" val="229945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28616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16</a:t>
            </a:fld>
            <a:endParaRPr lang="en-US" dirty="0"/>
          </a:p>
        </p:txBody>
      </p:sp>
    </p:spTree>
    <p:extLst>
      <p:ext uri="{BB962C8B-B14F-4D97-AF65-F5344CB8AC3E}">
        <p14:creationId xmlns:p14="http://schemas.microsoft.com/office/powerpoint/2010/main" val="1676493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17</a:t>
            </a:fld>
            <a:endParaRPr lang="en-US" dirty="0"/>
          </a:p>
        </p:txBody>
      </p:sp>
    </p:spTree>
    <p:extLst>
      <p:ext uri="{BB962C8B-B14F-4D97-AF65-F5344CB8AC3E}">
        <p14:creationId xmlns:p14="http://schemas.microsoft.com/office/powerpoint/2010/main" val="84788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5.9</a:t>
            </a:r>
            <a:r>
              <a:rPr lang="en-US" altLang="en-US" dirty="0">
                <a:latin typeface="Arial" panose="020B0604020202020204" pitchFamily="34" charset="0"/>
                <a:ea typeface="ＭＳ Ｐゴシック" panose="020B0600070205080204" pitchFamily="34" charset="-128"/>
              </a:rPr>
              <a:t> The active site. Each enzyme acts only on molecules (substrates) that “fit” its active site. For simplicity, active sites </a:t>
            </a:r>
            <a:r>
              <a:rPr lang="en-US" altLang="en-US" dirty="0" smtClean="0">
                <a:latin typeface="Arial" panose="020B0604020202020204" pitchFamily="34" charset="0"/>
                <a:ea typeface="ＭＳ Ｐゴシック" panose="020B0600070205080204" pitchFamily="34" charset="-128"/>
              </a:rPr>
              <a:t>are often </a:t>
            </a:r>
            <a:r>
              <a:rPr lang="en-US" altLang="en-US" dirty="0">
                <a:latin typeface="Arial" panose="020B0604020202020204" pitchFamily="34" charset="0"/>
                <a:ea typeface="ＭＳ Ｐゴシック" panose="020B0600070205080204" pitchFamily="34" charset="-128"/>
              </a:rPr>
              <a:t>depicted as blobs or geometric shapes (A–C). The models in D show the actual contours of an active site in hexokinase, an </a:t>
            </a:r>
            <a:r>
              <a:rPr lang="en-US" altLang="en-US" dirty="0" smtClean="0">
                <a:latin typeface="Arial" panose="020B0604020202020204" pitchFamily="34" charset="0"/>
                <a:ea typeface="ＭＳ Ｐゴシック" panose="020B0600070205080204" pitchFamily="34" charset="-128"/>
              </a:rPr>
              <a:t>enzyme</a:t>
            </a:r>
            <a:r>
              <a:rPr lang="en-US" altLang="en-US" baseline="0" dirty="0" smtClean="0">
                <a:latin typeface="Arial" panose="020B0604020202020204" pitchFamily="34" charset="0"/>
                <a:ea typeface="ＭＳ Ｐゴシック" panose="020B0600070205080204" pitchFamily="34" charset="-128"/>
              </a:rPr>
              <a:t> </a:t>
            </a:r>
            <a:r>
              <a:rPr lang="en-US" altLang="en-US" b="0" dirty="0" smtClean="0">
                <a:latin typeface="Arial" panose="020B0604020202020204" pitchFamily="34" charset="0"/>
                <a:ea typeface="ＭＳ Ｐゴシック" panose="020B0600070205080204" pitchFamily="34" charset="-128"/>
              </a:rPr>
              <a:t>that </a:t>
            </a:r>
            <a:r>
              <a:rPr lang="en-US" altLang="en-US" b="0" dirty="0">
                <a:latin typeface="Arial" panose="020B0604020202020204" pitchFamily="34" charset="0"/>
                <a:ea typeface="ＭＳ Ｐゴシック" panose="020B0600070205080204" pitchFamily="34" charset="-128"/>
              </a:rPr>
              <a:t>adds a phosphate group to glucose and other six-carbon sugars.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t>A </a:t>
            </a:r>
            <a:r>
              <a:rPr lang="en-US" altLang="en-US" sz="1200" b="0" dirty="0" smtClean="0"/>
              <a:t> An </a:t>
            </a:r>
            <a:r>
              <a:rPr lang="en-US" altLang="en-US" sz="1200" b="0" dirty="0"/>
              <a:t>enzyme can act only on molecules that ‘fit’ its active site. Such molecules are called the enzyme’s substrates.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solidFill>
                  <a:srgbClr val="000000"/>
                </a:solidFill>
              </a:rPr>
              <a:t>B</a:t>
            </a:r>
            <a:r>
              <a:rPr lang="en-US" altLang="en-US" sz="1200" b="0" dirty="0"/>
              <a:t> </a:t>
            </a:r>
            <a:r>
              <a:rPr lang="en-US" altLang="en-US" sz="1200" b="0" dirty="0" smtClean="0"/>
              <a:t> An </a:t>
            </a:r>
            <a:r>
              <a:rPr lang="en-US" altLang="en-US" sz="1200" b="0" dirty="0"/>
              <a:t>active site squeezes substrates together, influences their charge, or causes some change that lowers activation energy, so the reaction proceeds.</a:t>
            </a:r>
          </a:p>
          <a:p>
            <a:r>
              <a:rPr lang="en-US" altLang="en-US" sz="1200" b="0" dirty="0">
                <a:solidFill>
                  <a:srgbClr val="000000"/>
                </a:solidFill>
              </a:rPr>
              <a:t>C</a:t>
            </a:r>
            <a:r>
              <a:rPr lang="en-US" altLang="en-US" sz="1200" b="0" dirty="0">
                <a:solidFill>
                  <a:srgbClr val="FF6600"/>
                </a:solidFill>
              </a:rPr>
              <a:t> </a:t>
            </a:r>
            <a:r>
              <a:rPr lang="en-US" altLang="en-US" sz="1200" b="0" dirty="0" smtClean="0">
                <a:solidFill>
                  <a:srgbClr val="FF6600"/>
                </a:solidFill>
              </a:rPr>
              <a:t> </a:t>
            </a:r>
            <a:r>
              <a:rPr lang="en-US" altLang="en-US" sz="1200" b="0" dirty="0" smtClean="0"/>
              <a:t>The </a:t>
            </a:r>
            <a:r>
              <a:rPr lang="en-US" altLang="en-US" sz="1200" b="0" dirty="0"/>
              <a:t>product leaves the active site after the reaction is finished. The enzyme is unchanged, so it can work repeatedly.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solidFill>
                  <a:srgbClr val="000000"/>
                </a:solidFill>
              </a:rPr>
              <a:t>D</a:t>
            </a:r>
            <a:r>
              <a:rPr lang="en-US" altLang="en-US" sz="1200" b="0" dirty="0"/>
              <a:t> </a:t>
            </a:r>
            <a:r>
              <a:rPr lang="en-US" altLang="en-US" sz="1200" b="0" dirty="0" smtClean="0"/>
              <a:t> Left</a:t>
            </a:r>
            <a:r>
              <a:rPr lang="en-US" altLang="en-US" sz="1200" b="0" dirty="0"/>
              <a:t>, a glucose molecule meets up with a phosphate in the active site of hexokinase. Right, the enzyme has catalyzed the reaction</a:t>
            </a:r>
            <a:r>
              <a:rPr lang="en-US" altLang="en-US" sz="1200" b="0" dirty="0" smtClean="0"/>
              <a:t>, and </a:t>
            </a:r>
            <a:r>
              <a:rPr lang="en-US" altLang="en-US" sz="1200" b="0" dirty="0"/>
              <a:t>the product, glucose-6-phosphate, is leaving its active site. Notice how the active site changes shape.</a:t>
            </a:r>
            <a:endParaRPr lang="en-US" altLang="en-US" b="0" dirty="0">
              <a:latin typeface="Arial" panose="020B0604020202020204" pitchFamily="34" charset="0"/>
              <a:ea typeface="ＭＳ Ｐゴシック" panose="020B0600070205080204" pitchFamily="34"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10FD546-B7AB-4460-B269-71E08C885821}" type="slidenum">
              <a:rPr lang="en-US" altLang="en-US"/>
              <a:pPr>
                <a:spcBef>
                  <a:spcPct val="0"/>
                </a:spcBef>
              </a:pPr>
              <a:t>18</a:t>
            </a:fld>
            <a:endParaRPr lang="en-US" altLang="en-US" dirty="0"/>
          </a:p>
        </p:txBody>
      </p:sp>
    </p:spTree>
    <p:extLst>
      <p:ext uri="{BB962C8B-B14F-4D97-AF65-F5344CB8AC3E}">
        <p14:creationId xmlns:p14="http://schemas.microsoft.com/office/powerpoint/2010/main" val="1785371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295362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5.10</a:t>
            </a:r>
            <a:r>
              <a:rPr lang="en-US" altLang="en-US" dirty="0">
                <a:latin typeface="Arial" panose="020B0604020202020204" pitchFamily="34" charset="0"/>
                <a:ea typeface="ＭＳ Ｐゴシック" panose="020B0600070205080204" pitchFamily="34" charset="-128"/>
              </a:rPr>
              <a:t> The transition state. An enzyme enhances the rate of a reaction by lowering activation energy.</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61C0FE-DD5D-49F5-A1C7-4BA8CFB2BCAC}" type="slidenum">
              <a:rPr lang="en-US" altLang="en-US"/>
              <a:pPr>
                <a:spcBef>
                  <a:spcPct val="0"/>
                </a:spcBef>
              </a:pPr>
              <a:t>20</a:t>
            </a:fld>
            <a:endParaRPr lang="en-US" altLang="en-US" dirty="0"/>
          </a:p>
        </p:txBody>
      </p:sp>
    </p:spTree>
    <p:extLst>
      <p:ext uri="{BB962C8B-B14F-4D97-AF65-F5344CB8AC3E}">
        <p14:creationId xmlns:p14="http://schemas.microsoft.com/office/powerpoint/2010/main" val="277399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5.1 </a:t>
            </a:r>
            <a:r>
              <a:rPr lang="en-US" altLang="en-US" b="0" dirty="0">
                <a:latin typeface="Arial" panose="020B0604020202020204" pitchFamily="34" charset="0"/>
                <a:ea typeface="ＭＳ Ｐゴシック" panose="020B0600070205080204" pitchFamily="34" charset="-128"/>
              </a:rPr>
              <a:t>Entropy.</a:t>
            </a:r>
            <a:r>
              <a:rPr lang="en-US" altLang="en-US" b="1"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Entropy tends to increase, which means that energy tends to spread out spontaneously. The total amount of energy in any system always stays the same.</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A068C1F-48DE-48B3-A4FB-65843A1BAFA7}" type="slidenum">
              <a:rPr lang="en-US" altLang="en-US"/>
              <a:pPr>
                <a:spcBef>
                  <a:spcPct val="0"/>
                </a:spcBef>
              </a:pPr>
              <a:t>3</a:t>
            </a:fld>
            <a:endParaRPr lang="en-US" altLang="en-US" dirty="0"/>
          </a:p>
        </p:txBody>
      </p:sp>
    </p:spTree>
    <p:extLst>
      <p:ext uri="{BB962C8B-B14F-4D97-AF65-F5344CB8AC3E}">
        <p14:creationId xmlns:p14="http://schemas.microsoft.com/office/powerpoint/2010/main" val="139243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21</a:t>
            </a:fld>
            <a:endParaRPr lang="en-US" dirty="0"/>
          </a:p>
        </p:txBody>
      </p:sp>
    </p:spTree>
    <p:extLst>
      <p:ext uri="{BB962C8B-B14F-4D97-AF65-F5344CB8AC3E}">
        <p14:creationId xmlns:p14="http://schemas.microsoft.com/office/powerpoint/2010/main" val="4027958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22</a:t>
            </a:fld>
            <a:endParaRPr lang="en-US" dirty="0"/>
          </a:p>
        </p:txBody>
      </p:sp>
    </p:spTree>
    <p:extLst>
      <p:ext uri="{BB962C8B-B14F-4D97-AF65-F5344CB8AC3E}">
        <p14:creationId xmlns:p14="http://schemas.microsoft.com/office/powerpoint/2010/main" val="3637451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2328987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5.12</a:t>
            </a:r>
            <a:r>
              <a:rPr lang="en-US" altLang="en-US" dirty="0">
                <a:latin typeface="Arial" panose="020B0604020202020204" pitchFamily="34" charset="0"/>
                <a:ea typeface="ＭＳ Ｐゴシック" panose="020B0600070205080204" pitchFamily="34" charset="-128"/>
              </a:rPr>
              <a:t> Enzymes, temperature, and pH. </a:t>
            </a:r>
          </a:p>
          <a:p>
            <a:r>
              <a:rPr lang="en-US" altLang="en-US" dirty="0">
                <a:latin typeface="Arial" panose="020B0604020202020204" pitchFamily="34" charset="0"/>
                <a:ea typeface="ＭＳ Ｐゴシック" panose="020B0600070205080204" pitchFamily="34" charset="-128"/>
              </a:rPr>
              <a:t>Each enzyme functions best within a characteristic range of conditions—generally, the same conditions that occur in the environment where the enzyme is normally found.</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4818CA6-E85C-4B57-A59D-E7D22F360184}" type="slidenum">
              <a:rPr lang="en-US" altLang="en-US"/>
              <a:pPr>
                <a:spcBef>
                  <a:spcPct val="0"/>
                </a:spcBef>
              </a:pPr>
              <a:t>24</a:t>
            </a:fld>
            <a:endParaRPr lang="en-US" altLang="en-US" dirty="0"/>
          </a:p>
        </p:txBody>
      </p:sp>
    </p:spTree>
    <p:extLst>
      <p:ext uri="{BB962C8B-B14F-4D97-AF65-F5344CB8AC3E}">
        <p14:creationId xmlns:p14="http://schemas.microsoft.com/office/powerpoint/2010/main" val="2898149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5.12 </a:t>
            </a:r>
            <a:r>
              <a:rPr lang="en-US" altLang="en-US" dirty="0" smtClean="0">
                <a:latin typeface="Arial" panose="020B0604020202020204" pitchFamily="34" charset="0"/>
                <a:ea typeface="ＭＳ Ｐゴシック" panose="020B0600070205080204" pitchFamily="34" charset="-128"/>
              </a:rPr>
              <a:t>Enzymes, temperature, and </a:t>
            </a:r>
            <a:r>
              <a:rPr lang="en-US" altLang="en-US" dirty="0" err="1" smtClean="0">
                <a:latin typeface="Arial" panose="020B0604020202020204" pitchFamily="34" charset="0"/>
                <a:ea typeface="ＭＳ Ｐゴシック" panose="020B0600070205080204" pitchFamily="34" charset="-128"/>
              </a:rPr>
              <a:t>pH.</a:t>
            </a:r>
            <a:r>
              <a:rPr lang="en-US" altLang="en-US" dirty="0" smtClean="0">
                <a:latin typeface="Arial" panose="020B0604020202020204" pitchFamily="34" charset="0"/>
                <a:ea typeface="ＭＳ Ｐゴシック" panose="020B0600070205080204" pitchFamily="34" charset="-128"/>
              </a:rPr>
              <a:t> </a:t>
            </a:r>
            <a:endParaRPr lang="en-US" altLang="en-US" b="1" dirty="0">
              <a:latin typeface="Arial" panose="020B0604020202020204" pitchFamily="34" charset="0"/>
              <a:ea typeface="ＭＳ Ｐゴシック" panose="020B0600070205080204" pitchFamily="34"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346CFA7-0D29-4E43-8A67-2DAFFF78AA46}" type="slidenum">
              <a:rPr lang="en-US" altLang="en-US"/>
              <a:pPr>
                <a:spcBef>
                  <a:spcPct val="0"/>
                </a:spcBef>
              </a:pPr>
              <a:t>25</a:t>
            </a:fld>
            <a:endParaRPr lang="en-US" altLang="en-US" dirty="0"/>
          </a:p>
        </p:txBody>
      </p:sp>
    </p:spTree>
    <p:extLst>
      <p:ext uri="{BB962C8B-B14F-4D97-AF65-F5344CB8AC3E}">
        <p14:creationId xmlns:p14="http://schemas.microsoft.com/office/powerpoint/2010/main" val="1827835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26</a:t>
            </a:fld>
            <a:endParaRPr lang="en-US" dirty="0"/>
          </a:p>
        </p:txBody>
      </p:sp>
    </p:spTree>
    <p:extLst>
      <p:ext uri="{BB962C8B-B14F-4D97-AF65-F5344CB8AC3E}">
        <p14:creationId xmlns:p14="http://schemas.microsoft.com/office/powerpoint/2010/main" val="1972073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5.13 </a:t>
            </a:r>
            <a:r>
              <a:rPr lang="en-US" altLang="en-US" dirty="0">
                <a:latin typeface="Arial" panose="020B0604020202020204" pitchFamily="34" charset="0"/>
                <a:ea typeface="ＭＳ Ｐゴシック" panose="020B0600070205080204" pitchFamily="34" charset="-128"/>
              </a:rPr>
              <a:t>Metabolic pathways. </a:t>
            </a:r>
          </a:p>
          <a:p>
            <a:r>
              <a:rPr lang="en-US" altLang="en-US" b="0" dirty="0" smtClean="0">
                <a:latin typeface="Arial" panose="020B0604020202020204" pitchFamily="34" charset="0"/>
                <a:ea typeface="ＭＳ Ｐゴシック" panose="020B0600070205080204" pitchFamily="34" charset="-128"/>
              </a:rPr>
              <a:t>A</a:t>
            </a:r>
            <a:r>
              <a:rPr lang="en-US" altLang="en-US" dirty="0" smtClean="0">
                <a:latin typeface="Arial" panose="020B0604020202020204" pitchFamily="34" charset="0"/>
                <a:ea typeface="ＭＳ Ｐゴシック" panose="020B0600070205080204" pitchFamily="34" charset="-128"/>
              </a:rPr>
              <a:t>  A </a:t>
            </a:r>
            <a:r>
              <a:rPr lang="en-US" altLang="en-US" dirty="0">
                <a:latin typeface="Arial" panose="020B0604020202020204" pitchFamily="34" charset="0"/>
                <a:ea typeface="ＭＳ Ｐゴシック" panose="020B0600070205080204" pitchFamily="34" charset="-128"/>
              </a:rPr>
              <a:t>linear pathway runs straight from reactant to product.</a:t>
            </a:r>
          </a:p>
          <a:p>
            <a:r>
              <a:rPr lang="en-US" altLang="en-US" b="0" dirty="0">
                <a:latin typeface="Arial" panose="020B0604020202020204" pitchFamily="34" charset="0"/>
                <a:ea typeface="ＭＳ Ｐゴシック" panose="020B0600070205080204" pitchFamily="34" charset="-128"/>
              </a:rPr>
              <a:t>B</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The </a:t>
            </a:r>
            <a:r>
              <a:rPr lang="en-US" altLang="en-US" dirty="0">
                <a:latin typeface="Arial" panose="020B0604020202020204" pitchFamily="34" charset="0"/>
                <a:ea typeface="ＭＳ Ｐゴシック" panose="020B0600070205080204" pitchFamily="34" charset="-128"/>
              </a:rPr>
              <a:t>last step of a cyclic pathway regenerates a reactant for the first step.</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ED61231-3267-445B-B685-903CDB23E390}" type="slidenum">
              <a:rPr lang="en-US" altLang="en-US"/>
              <a:pPr>
                <a:spcBef>
                  <a:spcPct val="0"/>
                </a:spcBef>
              </a:pPr>
              <a:t>27</a:t>
            </a:fld>
            <a:endParaRPr lang="en-US" altLang="en-US" dirty="0"/>
          </a:p>
        </p:txBody>
      </p:sp>
    </p:spTree>
    <p:extLst>
      <p:ext uri="{BB962C8B-B14F-4D97-AF65-F5344CB8AC3E}">
        <p14:creationId xmlns:p14="http://schemas.microsoft.com/office/powerpoint/2010/main" val="2225814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1927297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5.15 </a:t>
            </a:r>
            <a:r>
              <a:rPr lang="en-US" dirty="0"/>
              <a:t>Feedback inhibition.</a:t>
            </a:r>
          </a:p>
          <a:p>
            <a:r>
              <a:rPr lang="en-US" dirty="0"/>
              <a:t>Here, two different enzymes act in series to convert a reactant to a product. The product inhibits the activity of the first enzyme.</a:t>
            </a:r>
          </a:p>
        </p:txBody>
      </p:sp>
      <p:sp>
        <p:nvSpPr>
          <p:cNvPr id="4" name="Slide Number Placeholder 3"/>
          <p:cNvSpPr>
            <a:spLocks noGrp="1"/>
          </p:cNvSpPr>
          <p:nvPr>
            <p:ph type="sldNum" sz="quarter" idx="10"/>
          </p:nvPr>
        </p:nvSpPr>
        <p:spPr/>
        <p:txBody>
          <a:bodyPr/>
          <a:lstStyle/>
          <a:p>
            <a:fld id="{3031BD97-A31A-48F4-8833-F33A001D4EDD}" type="slidenum">
              <a:rPr lang="en-US" altLang="en-US" smtClean="0"/>
              <a:pPr/>
              <a:t>29</a:t>
            </a:fld>
            <a:endParaRPr lang="en-US" altLang="en-US" dirty="0"/>
          </a:p>
        </p:txBody>
      </p:sp>
    </p:spTree>
    <p:extLst>
      <p:ext uri="{BB962C8B-B14F-4D97-AF65-F5344CB8AC3E}">
        <p14:creationId xmlns:p14="http://schemas.microsoft.com/office/powerpoint/2010/main" val="3196688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1578275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a:t>
            </a:fld>
            <a:endParaRPr lang="en-US" dirty="0"/>
          </a:p>
        </p:txBody>
      </p:sp>
    </p:spTree>
    <p:extLst>
      <p:ext uri="{BB962C8B-B14F-4D97-AF65-F5344CB8AC3E}">
        <p14:creationId xmlns:p14="http://schemas.microsoft.com/office/powerpoint/2010/main" val="3357976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3528000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1305791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b="1" dirty="0"/>
              <a:t>Figure 5.16 </a:t>
            </a:r>
            <a:r>
              <a:rPr lang="en-US" dirty="0"/>
              <a:t>Comparing uncontrolled and controlled energy release. The overall reaction is the same in both cases</a:t>
            </a:r>
            <a:r>
              <a:rPr lang="en-US" dirty="0" smtClean="0"/>
              <a:t>.</a:t>
            </a:r>
          </a:p>
          <a:p>
            <a:pPr>
              <a:defRPr/>
            </a:pPr>
            <a:r>
              <a:rPr lang="en-US" b="0" dirty="0" smtClean="0"/>
              <a:t>B</a:t>
            </a:r>
            <a:r>
              <a:rPr lang="en-US" dirty="0" smtClean="0"/>
              <a:t>  In </a:t>
            </a:r>
            <a:r>
              <a:rPr lang="en-US" dirty="0"/>
              <a:t>cells, glucose reacts with oxygen in a stepwise fashion that involves an electron transfer chain, represented here by a staircase. Energy is released in amounts that cells are able to harness.</a:t>
            </a:r>
          </a:p>
          <a:p>
            <a:pPr>
              <a:defRPr/>
            </a:pPr>
            <a:r>
              <a:rPr lang="en-US" b="0" dirty="0" smtClean="0"/>
              <a:t>1</a:t>
            </a:r>
            <a:r>
              <a:rPr lang="en-US" b="1" dirty="0" smtClean="0"/>
              <a:t> </a:t>
            </a:r>
            <a:r>
              <a:rPr lang="en-US" dirty="0" smtClean="0"/>
              <a:t> </a:t>
            </a:r>
            <a:r>
              <a:rPr lang="en-US" dirty="0"/>
              <a:t>An input of activation energy splits glucose (C</a:t>
            </a:r>
            <a:r>
              <a:rPr lang="en-US" baseline="-25000" dirty="0"/>
              <a:t>6</a:t>
            </a:r>
            <a:r>
              <a:rPr lang="en-US" dirty="0"/>
              <a:t>H</a:t>
            </a:r>
            <a:r>
              <a:rPr lang="en-US" baseline="-25000" dirty="0"/>
              <a:t>12</a:t>
            </a:r>
            <a:r>
              <a:rPr lang="en-US" dirty="0"/>
              <a:t>O</a:t>
            </a:r>
            <a:r>
              <a:rPr lang="en-US" baseline="-25000" dirty="0"/>
              <a:t>6</a:t>
            </a:r>
            <a:r>
              <a:rPr lang="en-US" dirty="0"/>
              <a:t>) into hydrogen ions (H</a:t>
            </a:r>
            <a:r>
              <a:rPr lang="en-US" baseline="30000" dirty="0"/>
              <a:t>+</a:t>
            </a:r>
            <a:r>
              <a:rPr lang="en-US" dirty="0"/>
              <a:t>), electrons (e</a:t>
            </a:r>
            <a:r>
              <a:rPr lang="en-US" baseline="0" dirty="0"/>
              <a:t>¯</a:t>
            </a:r>
            <a:r>
              <a:rPr lang="en-US" dirty="0"/>
              <a:t>), and carbon dioxide (CO</a:t>
            </a:r>
            <a:r>
              <a:rPr lang="en-US" baseline="-25000" dirty="0"/>
              <a:t>2</a:t>
            </a:r>
            <a:r>
              <a:rPr lang="en-US" dirty="0"/>
              <a:t>).</a:t>
            </a:r>
          </a:p>
          <a:p>
            <a:pPr>
              <a:defRPr/>
            </a:pPr>
            <a:r>
              <a:rPr lang="en-US" b="0" dirty="0" smtClean="0"/>
              <a:t>2</a:t>
            </a:r>
            <a:r>
              <a:rPr lang="en-US" b="1" dirty="0" smtClean="0"/>
              <a:t>  </a:t>
            </a:r>
            <a:r>
              <a:rPr lang="en-US" dirty="0" smtClean="0"/>
              <a:t>Electrons </a:t>
            </a:r>
            <a:r>
              <a:rPr lang="en-US" dirty="0"/>
              <a:t>lose energy ( ) as they move through an electron transfer chain. Energy released by the electrons is harnessed for cellular work.</a:t>
            </a:r>
          </a:p>
          <a:p>
            <a:pPr>
              <a:defRPr/>
            </a:pPr>
            <a:r>
              <a:rPr lang="en-US" b="0" dirty="0" smtClean="0"/>
              <a:t>3</a:t>
            </a:r>
            <a:r>
              <a:rPr lang="en-US" dirty="0" smtClean="0"/>
              <a:t>  </a:t>
            </a:r>
            <a:r>
              <a:rPr lang="en-US" dirty="0"/>
              <a:t>Electrons, hydrogen ions, and oxygen combine to form water.</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46336D-6AB3-45D6-BBB6-07909CEFC2FB}" type="slidenum">
              <a:rPr lang="en-US" altLang="en-US"/>
              <a:pPr>
                <a:spcBef>
                  <a:spcPct val="0"/>
                </a:spcBef>
              </a:pPr>
              <a:t>33</a:t>
            </a:fld>
            <a:endParaRPr lang="en-US" altLang="en-US" dirty="0"/>
          </a:p>
        </p:txBody>
      </p:sp>
    </p:spTree>
    <p:extLst>
      <p:ext uri="{BB962C8B-B14F-4D97-AF65-F5344CB8AC3E}">
        <p14:creationId xmlns:p14="http://schemas.microsoft.com/office/powerpoint/2010/main" val="1950969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34</a:t>
            </a:fld>
            <a:endParaRPr lang="en-US" dirty="0"/>
          </a:p>
        </p:txBody>
      </p:sp>
    </p:spTree>
    <p:extLst>
      <p:ext uri="{BB962C8B-B14F-4D97-AF65-F5344CB8AC3E}">
        <p14:creationId xmlns:p14="http://schemas.microsoft.com/office/powerpoint/2010/main" val="2438517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A3E02B0-B9EE-4B74-B463-E40FD54B6D06}" type="slidenum">
              <a:rPr lang="en-US" altLang="en-US"/>
              <a:pPr>
                <a:spcBef>
                  <a:spcPct val="0"/>
                </a:spcBef>
              </a:pPr>
              <a:t>35</a:t>
            </a:fld>
            <a:endParaRPr lang="en-US" altLang="en-US" dirty="0"/>
          </a:p>
        </p:txBody>
      </p:sp>
    </p:spTree>
    <p:extLst>
      <p:ext uri="{BB962C8B-B14F-4D97-AF65-F5344CB8AC3E}">
        <p14:creationId xmlns:p14="http://schemas.microsoft.com/office/powerpoint/2010/main" val="2914363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Table 5.1 </a:t>
            </a:r>
            <a:r>
              <a:rPr lang="en-US" altLang="en-US" dirty="0">
                <a:latin typeface="Arial" panose="020B0604020202020204" pitchFamily="34" charset="0"/>
                <a:ea typeface="ＭＳ Ｐゴシック" panose="020B0600070205080204" pitchFamily="34" charset="-128"/>
              </a:rPr>
              <a:t>Some Common Coenzymes</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E38731D-A9F5-466C-8CAB-BE0E76332081}" type="slidenum">
              <a:rPr lang="en-US" altLang="en-US"/>
              <a:pPr>
                <a:spcBef>
                  <a:spcPct val="0"/>
                </a:spcBef>
              </a:pPr>
              <a:t>36</a:t>
            </a:fld>
            <a:endParaRPr lang="en-US" altLang="en-US" dirty="0"/>
          </a:p>
        </p:txBody>
      </p:sp>
    </p:spTree>
    <p:extLst>
      <p:ext uri="{BB962C8B-B14F-4D97-AF65-F5344CB8AC3E}">
        <p14:creationId xmlns:p14="http://schemas.microsoft.com/office/powerpoint/2010/main" val="2749608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5.19 </a:t>
            </a:r>
            <a:r>
              <a:rPr lang="en-US" altLang="en-US" b="0" dirty="0">
                <a:latin typeface="Arial" panose="020B0604020202020204" pitchFamily="34" charset="0"/>
                <a:ea typeface="ＭＳ Ｐゴシック" panose="020B0600070205080204" pitchFamily="34" charset="-128"/>
              </a:rPr>
              <a:t>Heme.</a:t>
            </a:r>
            <a:r>
              <a:rPr lang="en-US" altLang="en-US" b="1"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This organic molecule is part of the active site in many enzymes (such as catalase). In other contexts, it carries oxygen (e.g., in hemoglobin) or electrons (e.g., in molecules of electron transfer chains).</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BD9A2F8-8DBE-49A1-9094-3A8990F201DB}" type="slidenum">
              <a:rPr lang="en-US" altLang="en-US"/>
              <a:pPr>
                <a:spcBef>
                  <a:spcPct val="0"/>
                </a:spcBef>
              </a:pPr>
              <a:t>37</a:t>
            </a:fld>
            <a:endParaRPr lang="en-US" altLang="en-US" dirty="0"/>
          </a:p>
        </p:txBody>
      </p:sp>
    </p:spTree>
    <p:extLst>
      <p:ext uri="{BB962C8B-B14F-4D97-AF65-F5344CB8AC3E}">
        <p14:creationId xmlns:p14="http://schemas.microsoft.com/office/powerpoint/2010/main" val="3098528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38</a:t>
            </a:fld>
            <a:endParaRPr lang="en-US" dirty="0"/>
          </a:p>
        </p:txBody>
      </p:sp>
    </p:spTree>
    <p:extLst>
      <p:ext uri="{BB962C8B-B14F-4D97-AF65-F5344CB8AC3E}">
        <p14:creationId xmlns:p14="http://schemas.microsoft.com/office/powerpoint/2010/main" val="3411546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39</a:t>
            </a:fld>
            <a:endParaRPr lang="en-US" dirty="0"/>
          </a:p>
        </p:txBody>
      </p:sp>
    </p:spTree>
    <p:extLst>
      <p:ext uri="{BB962C8B-B14F-4D97-AF65-F5344CB8AC3E}">
        <p14:creationId xmlns:p14="http://schemas.microsoft.com/office/powerpoint/2010/main" val="3568334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5.20</a:t>
            </a:r>
            <a:r>
              <a:rPr lang="en-US" altLang="en-US" dirty="0">
                <a:latin typeface="Arial" panose="020B0604020202020204" pitchFamily="34" charset="0"/>
                <a:ea typeface="ＭＳ Ｐゴシック" panose="020B0600070205080204" pitchFamily="34" charset="-128"/>
              </a:rPr>
              <a:t> ATP, an important energy currency in </a:t>
            </a:r>
            <a:r>
              <a:rPr lang="en-US" altLang="en-US" dirty="0" smtClean="0">
                <a:latin typeface="Arial" panose="020B0604020202020204" pitchFamily="34" charset="0"/>
                <a:ea typeface="ＭＳ Ｐゴシック" panose="020B0600070205080204" pitchFamily="34" charset="-128"/>
              </a:rPr>
              <a:t>metabolism.</a:t>
            </a:r>
          </a:p>
          <a:p>
            <a:pPr>
              <a:tabLst>
                <a:tab pos="177800" algn="l"/>
              </a:tabLst>
            </a:pPr>
            <a:r>
              <a:rPr lang="en-US" altLang="en-US" b="0" dirty="0" smtClean="0">
                <a:latin typeface="Arial" panose="020B0604020202020204" pitchFamily="34" charset="0"/>
                <a:ea typeface="ＭＳ Ｐゴシック" panose="020B0600070205080204" pitchFamily="34" charset="-128"/>
              </a:rPr>
              <a:t>A</a:t>
            </a:r>
            <a:r>
              <a:rPr lang="en-US" altLang="en-US" dirty="0" smtClean="0">
                <a:latin typeface="Arial" panose="020B0604020202020204" pitchFamily="34" charset="0"/>
                <a:ea typeface="ＭＳ Ｐゴシック" panose="020B0600070205080204" pitchFamily="34" charset="-128"/>
              </a:rPr>
              <a:t>  ATP</a:t>
            </a:r>
            <a:r>
              <a:rPr lang="en-US" altLang="en-US" dirty="0">
                <a:latin typeface="Arial" panose="020B0604020202020204" pitchFamily="34" charset="0"/>
                <a:ea typeface="ＭＳ Ｐゴシック" panose="020B0600070205080204" pitchFamily="34" charset="-128"/>
              </a:rPr>
              <a:t>. Bonds between its phosphate groups hold a lot of energy.</a:t>
            </a:r>
          </a:p>
          <a:p>
            <a:r>
              <a:rPr lang="en-US" altLang="en-US" dirty="0">
                <a:latin typeface="Arial" panose="020B0604020202020204" pitchFamily="34" charset="0"/>
                <a:ea typeface="ＭＳ Ｐゴシック" panose="020B0600070205080204" pitchFamily="34" charset="-128"/>
              </a:rPr>
              <a:t>Figure 2.11 A pH scale. Here, red dots signify hydrogen ions (H</a:t>
            </a:r>
            <a:r>
              <a:rPr lang="en-US" altLang="en-US" baseline="30000" dirty="0">
                <a:latin typeface="Arial" panose="020B0604020202020204" pitchFamily="34" charset="0"/>
                <a:ea typeface="ＭＳ Ｐゴシック" panose="020B0600070205080204" pitchFamily="34" charset="-128"/>
              </a:rPr>
              <a:t>+</a:t>
            </a:r>
            <a:r>
              <a:rPr lang="en-US" altLang="en-US" dirty="0">
                <a:latin typeface="Arial" panose="020B0604020202020204" pitchFamily="34" charset="0"/>
                <a:ea typeface="ＭＳ Ｐゴシック" panose="020B0600070205080204" pitchFamily="34" charset="-128"/>
              </a:rPr>
              <a:t>) and blue dots signify hydroxyl ions (</a:t>
            </a:r>
            <a:r>
              <a:rPr lang="en-US" altLang="en-US" dirty="0" smtClean="0">
                <a:latin typeface="Arial" panose="020B0604020202020204" pitchFamily="34" charset="0"/>
                <a:ea typeface="ＭＳ Ｐゴシック" panose="020B0600070205080204" pitchFamily="34" charset="-128"/>
              </a:rPr>
              <a:t>OH</a:t>
            </a:r>
            <a:r>
              <a:rPr lang="en-US" altLang="en-US" baseline="30000" dirty="0" smtClean="0">
                <a:latin typeface="Arial" panose="020B0604020202020204" pitchFamily="34" charset="0"/>
                <a:ea typeface="ＭＳ Ｐゴシック" panose="020B0600070205080204" pitchFamily="34" charset="-128"/>
              </a:rPr>
              <a:t>–</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Also shown are the approximate pH values for some common solutions. </a:t>
            </a:r>
          </a:p>
          <a:p>
            <a:r>
              <a:rPr lang="en-US" altLang="en-US" dirty="0">
                <a:latin typeface="Arial" panose="020B0604020202020204" pitchFamily="34" charset="0"/>
                <a:ea typeface="ＭＳ Ｐゴシック" panose="020B0600070205080204" pitchFamily="34" charset="-128"/>
              </a:rPr>
              <a:t>This pH scale ranges from 0 (most acidic) to 14 (most basic). A change of one unit on the scale corresponds to a tenfold change in the amount of H</a:t>
            </a:r>
            <a:r>
              <a:rPr lang="en-US" altLang="en-US" baseline="30000" dirty="0">
                <a:latin typeface="Arial" panose="020B0604020202020204" pitchFamily="34" charset="0"/>
                <a:ea typeface="ＭＳ Ｐゴシック" panose="020B0600070205080204" pitchFamily="34" charset="-128"/>
              </a:rPr>
              <a:t>+</a:t>
            </a:r>
            <a:r>
              <a:rPr lang="en-US" altLang="en-US" dirty="0">
                <a:latin typeface="Arial" panose="020B0604020202020204" pitchFamily="34" charset="0"/>
                <a:ea typeface="ＭＳ Ｐゴシック" panose="020B0600070205080204" pitchFamily="34" charset="-128"/>
              </a:rPr>
              <a:t> ions.</a:t>
            </a:r>
          </a:p>
          <a:p>
            <a:r>
              <a:rPr lang="en-US" altLang="en-US" dirty="0" smtClean="0">
                <a:latin typeface="Arial" panose="020B0604020202020204" pitchFamily="34" charset="0"/>
                <a:ea typeface="ＭＳ Ｐゴシック" panose="020B0600070205080204" pitchFamily="34" charset="-128"/>
              </a:rPr>
              <a:t>B  After </a:t>
            </a:r>
            <a:r>
              <a:rPr lang="en-US" altLang="en-US" dirty="0">
                <a:latin typeface="Arial" panose="020B0604020202020204" pitchFamily="34" charset="0"/>
                <a:ea typeface="ＭＳ Ｐゴシック" panose="020B0600070205080204" pitchFamily="34" charset="-128"/>
              </a:rPr>
              <a:t>ATP loses one phosphate group, the nucleotide is ADP (adenosine diphosphate); after losing two, it is AMP (adenosine monophosphate).</a:t>
            </a:r>
          </a:p>
          <a:p>
            <a:r>
              <a:rPr lang="en-US" altLang="en-US" b="0" dirty="0">
                <a:latin typeface="Arial" panose="020B0604020202020204" pitchFamily="34" charset="0"/>
                <a:ea typeface="ＭＳ Ｐゴシック" panose="020B0600070205080204" pitchFamily="34" charset="-128"/>
              </a:rPr>
              <a:t>C</a:t>
            </a:r>
            <a:r>
              <a:rPr lang="en-US" altLang="en-US" dirty="0">
                <a:latin typeface="Arial" panose="020B0604020202020204" pitchFamily="34" charset="0"/>
                <a:ea typeface="ＭＳ Ｐゴシック" panose="020B0600070205080204" pitchFamily="34" charset="-128"/>
              </a:rPr>
              <a:t> The ATP/ADP cycle. ADP forms in a reaction that removes a phosphate group from ATP (P</a:t>
            </a:r>
            <a:r>
              <a:rPr lang="en-US" altLang="en-US" baseline="-25000" dirty="0">
                <a:latin typeface="Arial" panose="020B0604020202020204" pitchFamily="34" charset="0"/>
                <a:ea typeface="ＭＳ Ｐゴシック" panose="020B0600070205080204" pitchFamily="34" charset="-128"/>
              </a:rPr>
              <a:t>i </a:t>
            </a:r>
            <a:r>
              <a:rPr lang="en-US" altLang="en-US" dirty="0">
                <a:latin typeface="Arial" panose="020B0604020202020204" pitchFamily="34" charset="0"/>
                <a:ea typeface="ＭＳ Ｐゴシック" panose="020B0600070205080204" pitchFamily="34" charset="-128"/>
              </a:rPr>
              <a:t>is an abbreviation for phosphate group). Energy released in this exergonic reaction drives other reactions that are the stuff of cellular work. ATP forms again in endergonic reactions that phosphorylate ADP.</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77B773B-9072-41CB-953F-19F03CE21A25}" type="slidenum">
              <a:rPr lang="en-US" altLang="en-US"/>
              <a:pPr>
                <a:spcBef>
                  <a:spcPct val="0"/>
                </a:spcBef>
              </a:pPr>
              <a:t>40</a:t>
            </a:fld>
            <a:endParaRPr lang="en-US" altLang="en-US" dirty="0"/>
          </a:p>
        </p:txBody>
      </p:sp>
    </p:spTree>
    <p:extLst>
      <p:ext uri="{BB962C8B-B14F-4D97-AF65-F5344CB8AC3E}">
        <p14:creationId xmlns:p14="http://schemas.microsoft.com/office/powerpoint/2010/main" val="323614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a:t>
            </a:fld>
            <a:endParaRPr lang="en-US" dirty="0"/>
          </a:p>
        </p:txBody>
      </p:sp>
    </p:spTree>
    <p:extLst>
      <p:ext uri="{BB962C8B-B14F-4D97-AF65-F5344CB8AC3E}">
        <p14:creationId xmlns:p14="http://schemas.microsoft.com/office/powerpoint/2010/main" val="42086233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5.21 </a:t>
            </a:r>
            <a:r>
              <a:rPr lang="en-US" altLang="en-US" dirty="0">
                <a:latin typeface="Arial" panose="020B0604020202020204" pitchFamily="34" charset="0"/>
                <a:ea typeface="ＭＳ Ｐゴシック" panose="020B0600070205080204" pitchFamily="34" charset="-128"/>
              </a:rPr>
              <a:t>ATP and coenzymes couple endergonic reactions with exergonic reactions. Yellow arrows indicate energy flow. Compare Figures 5.8 and 5.20C.</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C460BB9-D5E5-4C0E-9951-004F90EC04CF}" type="slidenum">
              <a:rPr lang="en-US" altLang="en-US"/>
              <a:pPr>
                <a:spcBef>
                  <a:spcPct val="0"/>
                </a:spcBef>
              </a:pPr>
              <a:t>41</a:t>
            </a:fld>
            <a:endParaRPr lang="en-US" altLang="en-US" dirty="0"/>
          </a:p>
        </p:txBody>
      </p:sp>
    </p:spTree>
    <p:extLst>
      <p:ext uri="{BB962C8B-B14F-4D97-AF65-F5344CB8AC3E}">
        <p14:creationId xmlns:p14="http://schemas.microsoft.com/office/powerpoint/2010/main" val="1606070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3211745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5.22</a:t>
            </a:r>
            <a:r>
              <a:rPr lang="en-US" dirty="0"/>
              <a:t> Selective permeability of lipid bilayers. </a:t>
            </a:r>
          </a:p>
          <a:p>
            <a:r>
              <a:rPr lang="en-US" dirty="0"/>
              <a:t>Hydrophobic molecules, gases, and small uncharged polar molecules can cross a lipid bilayer on their own. Ions, charged molecules, and large uncharged polar molecules cannot.</a:t>
            </a:r>
          </a:p>
        </p:txBody>
      </p:sp>
      <p:sp>
        <p:nvSpPr>
          <p:cNvPr id="4" name="Slide Number Placeholder 3"/>
          <p:cNvSpPr>
            <a:spLocks noGrp="1"/>
          </p:cNvSpPr>
          <p:nvPr>
            <p:ph type="sldNum" sz="quarter" idx="10"/>
          </p:nvPr>
        </p:nvSpPr>
        <p:spPr/>
        <p:txBody>
          <a:bodyPr/>
          <a:lstStyle/>
          <a:p>
            <a:fld id="{3031BD97-A31A-48F4-8833-F33A001D4EDD}" type="slidenum">
              <a:rPr lang="en-US" altLang="en-US" smtClean="0"/>
              <a:pPr/>
              <a:t>43</a:t>
            </a:fld>
            <a:endParaRPr lang="en-US" altLang="en-US" dirty="0"/>
          </a:p>
        </p:txBody>
      </p:sp>
    </p:spTree>
    <p:extLst>
      <p:ext uri="{BB962C8B-B14F-4D97-AF65-F5344CB8AC3E}">
        <p14:creationId xmlns:p14="http://schemas.microsoft.com/office/powerpoint/2010/main" val="3315391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2290862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5.23 </a:t>
            </a:r>
            <a:r>
              <a:rPr lang="en-US" altLang="en-US" b="0" dirty="0">
                <a:latin typeface="Arial" panose="020B0604020202020204" pitchFamily="34" charset="0"/>
                <a:ea typeface="ＭＳ Ｐゴシック" panose="020B0600070205080204" pitchFamily="34" charset="-128"/>
              </a:rPr>
              <a:t>Osmosis.</a:t>
            </a:r>
            <a:r>
              <a:rPr lang="en-US" altLang="en-US" b="1"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Water moves across a selectively permeable membrane that separates two fluids of differing tonicity (red dots represent solutes). The volume of fluid in the two compartments changes as water diffuses across the membrane between them. </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7805572-0B3F-4D39-8387-85D06474ED14}" type="slidenum">
              <a:rPr lang="en-US" altLang="en-US"/>
              <a:pPr>
                <a:spcBef>
                  <a:spcPct val="0"/>
                </a:spcBef>
              </a:pPr>
              <a:t>45</a:t>
            </a:fld>
            <a:endParaRPr lang="en-US" altLang="en-US" dirty="0"/>
          </a:p>
        </p:txBody>
      </p:sp>
    </p:spTree>
    <p:extLst>
      <p:ext uri="{BB962C8B-B14F-4D97-AF65-F5344CB8AC3E}">
        <p14:creationId xmlns:p14="http://schemas.microsoft.com/office/powerpoint/2010/main" val="4266760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5.24 </a:t>
            </a:r>
            <a:r>
              <a:rPr lang="en-US" dirty="0"/>
              <a:t>Effects of tonicity. Like a semipermeable bag filled with a solution of sucrose and water (A), red blood cells have no mechanism to compensate for differences in solute concentration across their membrane (B–D).</a:t>
            </a:r>
          </a:p>
          <a:p>
            <a:r>
              <a:rPr lang="en-US" b="0" dirty="0"/>
              <a:t>A</a:t>
            </a:r>
            <a:r>
              <a:rPr lang="en-US" dirty="0"/>
              <a:t> </a:t>
            </a:r>
            <a:r>
              <a:rPr lang="en-US" dirty="0" smtClean="0"/>
              <a:t> What </a:t>
            </a:r>
            <a:r>
              <a:rPr lang="en-US" dirty="0"/>
              <a:t>happens when a semipermeable bag containing a solution of water and sucrose is immersed in solutions of different tonicities.</a:t>
            </a:r>
          </a:p>
          <a:p>
            <a:r>
              <a:rPr lang="en-US" b="0" dirty="0"/>
              <a:t>B</a:t>
            </a:r>
            <a:r>
              <a:rPr lang="en-US" dirty="0"/>
              <a:t> </a:t>
            </a:r>
            <a:r>
              <a:rPr lang="en-US" dirty="0" smtClean="0"/>
              <a:t> Red </a:t>
            </a:r>
            <a:r>
              <a:rPr lang="en-US" dirty="0"/>
              <a:t>blood cells in an isotonic solution (such as the fluid portion of blood) have an indented disk shape.</a:t>
            </a:r>
          </a:p>
          <a:p>
            <a:r>
              <a:rPr lang="en-US" b="0" dirty="0"/>
              <a:t>C</a:t>
            </a:r>
            <a:r>
              <a:rPr lang="en-US" dirty="0"/>
              <a:t> </a:t>
            </a:r>
            <a:r>
              <a:rPr lang="en-US" dirty="0" smtClean="0"/>
              <a:t> Red </a:t>
            </a:r>
            <a:r>
              <a:rPr lang="en-US" dirty="0"/>
              <a:t>blood cells immersed in a hypertonic solution shrivel up because water diffuses out of them.</a:t>
            </a:r>
          </a:p>
          <a:p>
            <a:r>
              <a:rPr lang="en-US" b="0" dirty="0" smtClean="0"/>
              <a:t>D</a:t>
            </a:r>
            <a:r>
              <a:rPr lang="en-US" dirty="0" smtClean="0"/>
              <a:t>  </a:t>
            </a:r>
            <a:r>
              <a:rPr lang="en-US" dirty="0"/>
              <a:t>Red blood cells immersed in a hypotonic solution swell up because water diffuses into them. Some of these have burst.</a:t>
            </a:r>
          </a:p>
        </p:txBody>
      </p:sp>
      <p:sp>
        <p:nvSpPr>
          <p:cNvPr id="4" name="Slide Number Placeholder 3"/>
          <p:cNvSpPr>
            <a:spLocks noGrp="1"/>
          </p:cNvSpPr>
          <p:nvPr>
            <p:ph type="sldNum" sz="quarter" idx="10"/>
          </p:nvPr>
        </p:nvSpPr>
        <p:spPr/>
        <p:txBody>
          <a:bodyPr/>
          <a:lstStyle/>
          <a:p>
            <a:fld id="{3031BD97-A31A-48F4-8833-F33A001D4EDD}" type="slidenum">
              <a:rPr lang="en-US" altLang="en-US" smtClean="0"/>
              <a:pPr/>
              <a:t>46</a:t>
            </a:fld>
            <a:endParaRPr lang="en-US" altLang="en-US" dirty="0"/>
          </a:p>
        </p:txBody>
      </p:sp>
    </p:spTree>
    <p:extLst>
      <p:ext uri="{BB962C8B-B14F-4D97-AF65-F5344CB8AC3E}">
        <p14:creationId xmlns:p14="http://schemas.microsoft.com/office/powerpoint/2010/main" val="10626871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4288695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5.25 </a:t>
            </a:r>
            <a:r>
              <a:rPr lang="en-US" altLang="en-US" dirty="0">
                <a:latin typeface="Arial" panose="020B0604020202020204" pitchFamily="34" charset="0"/>
                <a:ea typeface="ＭＳ Ｐゴシック" panose="020B0600070205080204" pitchFamily="34" charset="-128"/>
              </a:rPr>
              <a:t>Turgor, as illustrated in cells of iris petals.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81B0647-3FD3-41FF-8E7D-2CD52B19BD3D}" type="slidenum">
              <a:rPr lang="en-US" altLang="en-US"/>
              <a:pPr>
                <a:spcBef>
                  <a:spcPct val="0"/>
                </a:spcBef>
              </a:pPr>
              <a:t>48</a:t>
            </a:fld>
            <a:endParaRPr lang="en-US" altLang="en-US" dirty="0"/>
          </a:p>
        </p:txBody>
      </p:sp>
    </p:spTree>
    <p:extLst>
      <p:ext uri="{BB962C8B-B14F-4D97-AF65-F5344CB8AC3E}">
        <p14:creationId xmlns:p14="http://schemas.microsoft.com/office/powerpoint/2010/main" val="28011161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49</a:t>
            </a:fld>
            <a:endParaRPr lang="en-US" dirty="0"/>
          </a:p>
        </p:txBody>
      </p:sp>
    </p:spTree>
    <p:extLst>
      <p:ext uri="{BB962C8B-B14F-4D97-AF65-F5344CB8AC3E}">
        <p14:creationId xmlns:p14="http://schemas.microsoft.com/office/powerpoint/2010/main" val="1820480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50</a:t>
            </a:fld>
            <a:endParaRPr lang="en-US" dirty="0"/>
          </a:p>
        </p:txBody>
      </p:sp>
    </p:spTree>
    <p:extLst>
      <p:ext uri="{BB962C8B-B14F-4D97-AF65-F5344CB8AC3E}">
        <p14:creationId xmlns:p14="http://schemas.microsoft.com/office/powerpoint/2010/main" val="120649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5.3</a:t>
            </a:r>
            <a:r>
              <a:rPr lang="en-US" altLang="en-US" b="0" dirty="0">
                <a:latin typeface="Arial" panose="020B0604020202020204" pitchFamily="34" charset="0"/>
                <a:ea typeface="ＭＳ Ｐゴシック" panose="020B0600070205080204" pitchFamily="34" charset="-128"/>
              </a:rPr>
              <a:t> Energy movement through the world of life. </a:t>
            </a:r>
          </a:p>
          <a:p>
            <a:r>
              <a:rPr lang="en-US" altLang="en-US" dirty="0">
                <a:latin typeface="Arial" panose="020B0604020202020204" pitchFamily="34" charset="0"/>
                <a:ea typeface="ＭＳ Ｐゴシック" panose="020B0600070205080204" pitchFamily="34" charset="-128"/>
              </a:rPr>
              <a:t>Energy (yellow arrows) flows from the environment into living organisms, then back to the environment. The flow drives a cycling of materials (green arrows) among producers and consumers.</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9B40BE7-D930-4139-B72A-15CDC3C8261F}" type="slidenum">
              <a:rPr lang="en-US" altLang="en-US"/>
              <a:pPr>
                <a:spcBef>
                  <a:spcPct val="0"/>
                </a:spcBef>
              </a:pPr>
              <a:t>6</a:t>
            </a:fld>
            <a:endParaRPr lang="en-US" altLang="en-US" dirty="0"/>
          </a:p>
        </p:txBody>
      </p:sp>
    </p:spTree>
    <p:extLst>
      <p:ext uri="{BB962C8B-B14F-4D97-AF65-F5344CB8AC3E}">
        <p14:creationId xmlns:p14="http://schemas.microsoft.com/office/powerpoint/2010/main" val="4258907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5.26 </a:t>
            </a:r>
            <a:r>
              <a:rPr lang="en-US" dirty="0"/>
              <a:t>An example of facilitated diffusion.</a:t>
            </a:r>
          </a:p>
          <a:p>
            <a:r>
              <a:rPr lang="en-US" b="0" dirty="0"/>
              <a:t>A</a:t>
            </a:r>
            <a:r>
              <a:rPr lang="en-US" dirty="0"/>
              <a:t> </a:t>
            </a:r>
            <a:r>
              <a:rPr lang="en-US" dirty="0" smtClean="0"/>
              <a:t> A </a:t>
            </a:r>
            <a:r>
              <a:rPr lang="en-US" dirty="0"/>
              <a:t>glucose molecule (here, in extracellular fluid) binds to a glucose transporter (gray) in the plasma membrane.</a:t>
            </a:r>
          </a:p>
          <a:p>
            <a:r>
              <a:rPr lang="en-US" b="0" dirty="0"/>
              <a:t>B</a:t>
            </a:r>
            <a:r>
              <a:rPr lang="en-US" dirty="0"/>
              <a:t> </a:t>
            </a:r>
            <a:r>
              <a:rPr lang="en-US" dirty="0" smtClean="0"/>
              <a:t> Binding </a:t>
            </a:r>
            <a:r>
              <a:rPr lang="en-US" dirty="0"/>
              <a:t>causes the transport protein to change shape.</a:t>
            </a:r>
          </a:p>
          <a:p>
            <a:r>
              <a:rPr lang="en-US" b="0" dirty="0"/>
              <a:t>C</a:t>
            </a:r>
            <a:r>
              <a:rPr lang="en-US" dirty="0"/>
              <a:t> </a:t>
            </a:r>
            <a:r>
              <a:rPr lang="en-US" dirty="0" smtClean="0"/>
              <a:t> The </a:t>
            </a:r>
            <a:r>
              <a:rPr lang="en-US" dirty="0"/>
              <a:t>transport protein releases the glucose on the other side of the membrane (in cytoplasm) and resumes its original shape.</a:t>
            </a:r>
          </a:p>
        </p:txBody>
      </p:sp>
      <p:sp>
        <p:nvSpPr>
          <p:cNvPr id="4" name="Slide Number Placeholder 3"/>
          <p:cNvSpPr>
            <a:spLocks noGrp="1"/>
          </p:cNvSpPr>
          <p:nvPr>
            <p:ph type="sldNum" sz="quarter" idx="10"/>
          </p:nvPr>
        </p:nvSpPr>
        <p:spPr/>
        <p:txBody>
          <a:bodyPr/>
          <a:lstStyle/>
          <a:p>
            <a:fld id="{3031BD97-A31A-48F4-8833-F33A001D4EDD}" type="slidenum">
              <a:rPr lang="en-US" altLang="en-US" smtClean="0"/>
              <a:pPr/>
              <a:t>51</a:t>
            </a:fld>
            <a:endParaRPr lang="en-US" altLang="en-US" dirty="0"/>
          </a:p>
        </p:txBody>
      </p:sp>
    </p:spTree>
    <p:extLst>
      <p:ext uri="{BB962C8B-B14F-4D97-AF65-F5344CB8AC3E}">
        <p14:creationId xmlns:p14="http://schemas.microsoft.com/office/powerpoint/2010/main" val="38541142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5.28 </a:t>
            </a:r>
            <a:r>
              <a:rPr lang="en-US" altLang="en-US" dirty="0">
                <a:latin typeface="Arial" panose="020B0604020202020204" pitchFamily="34" charset="0"/>
                <a:ea typeface="ＭＳ Ｐゴシック" panose="020B0600070205080204" pitchFamily="34" charset="-128"/>
              </a:rPr>
              <a:t>The sodium–potassium pump. This transport protein (gray) </a:t>
            </a:r>
            <a:r>
              <a:rPr lang="en-US" altLang="en-US" dirty="0" smtClean="0">
                <a:latin typeface="Arial" panose="020B0604020202020204" pitchFamily="34" charset="0"/>
                <a:ea typeface="ＭＳ Ｐゴシック" panose="020B0600070205080204" pitchFamily="34" charset="-128"/>
              </a:rPr>
              <a:t>actively transports </a:t>
            </a:r>
            <a:r>
              <a:rPr lang="en-US" altLang="en-US" dirty="0">
                <a:latin typeface="Arial" panose="020B0604020202020204" pitchFamily="34" charset="0"/>
                <a:ea typeface="ＭＳ Ｐゴシック" panose="020B0600070205080204" pitchFamily="34" charset="-128"/>
              </a:rPr>
              <a:t>sodium ions (Na+) from cytoplasm to extracellular fluid, and potassium ions (K+) in the other direction. The transfer of a phosphate group </a:t>
            </a:r>
            <a:r>
              <a:rPr lang="en-US" altLang="en-US" dirty="0" smtClean="0">
                <a:latin typeface="Arial" panose="020B0604020202020204" pitchFamily="34" charset="0"/>
                <a:ea typeface="ＭＳ Ｐゴシック" panose="020B0600070205080204" pitchFamily="34" charset="-128"/>
              </a:rPr>
              <a:t>(P) </a:t>
            </a:r>
            <a:r>
              <a:rPr lang="en-US" altLang="en-US" dirty="0">
                <a:latin typeface="Arial" panose="020B0604020202020204" pitchFamily="34" charset="0"/>
                <a:ea typeface="ＭＳ Ｐゴシック" panose="020B0600070205080204" pitchFamily="34" charset="-128"/>
              </a:rPr>
              <a:t>from ATP provides energy required for transporting the ions against their concentration gradient.</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EECE888-478A-4B2A-AC0E-7A18DFF4452B}" type="slidenum">
              <a:rPr lang="en-US" altLang="en-US"/>
              <a:pPr>
                <a:spcBef>
                  <a:spcPct val="0"/>
                </a:spcBef>
              </a:pPr>
              <a:t>52</a:t>
            </a:fld>
            <a:endParaRPr lang="en-US" altLang="en-US" dirty="0"/>
          </a:p>
        </p:txBody>
      </p:sp>
    </p:spTree>
    <p:extLst>
      <p:ext uri="{BB962C8B-B14F-4D97-AF65-F5344CB8AC3E}">
        <p14:creationId xmlns:p14="http://schemas.microsoft.com/office/powerpoint/2010/main" val="41233806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53</a:t>
            </a:fld>
            <a:endParaRPr lang="en-US" dirty="0"/>
          </a:p>
        </p:txBody>
      </p:sp>
    </p:spTree>
    <p:extLst>
      <p:ext uri="{BB962C8B-B14F-4D97-AF65-F5344CB8AC3E}">
        <p14:creationId xmlns:p14="http://schemas.microsoft.com/office/powerpoint/2010/main" val="31317573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5.29 </a:t>
            </a:r>
            <a:r>
              <a:rPr lang="en-US" dirty="0"/>
              <a:t>Exocytosis and endocytosis</a:t>
            </a:r>
          </a:p>
          <a:p>
            <a:r>
              <a:rPr lang="en-US" b="0" dirty="0"/>
              <a:t>A</a:t>
            </a:r>
            <a:r>
              <a:rPr lang="en-US" dirty="0"/>
              <a:t> </a:t>
            </a:r>
            <a:r>
              <a:rPr lang="en-US" dirty="0" smtClean="0"/>
              <a:t> Exocytosis</a:t>
            </a:r>
            <a:r>
              <a:rPr lang="en-US" dirty="0"/>
              <a:t>. A vesicle in cytoplasm fuses with the plasma membrane. Lipids and proteins of the vesicle’s membrane become part of the plasma membrane as its contents are expelled to external fluid.</a:t>
            </a:r>
          </a:p>
          <a:p>
            <a:r>
              <a:rPr lang="en-US" b="0" dirty="0"/>
              <a:t>B</a:t>
            </a:r>
            <a:r>
              <a:rPr lang="en-US" dirty="0"/>
              <a:t> </a:t>
            </a:r>
            <a:r>
              <a:rPr lang="en-US" dirty="0" smtClean="0"/>
              <a:t> Bulk</a:t>
            </a:r>
            <a:r>
              <a:rPr lang="en-US" dirty="0"/>
              <a:t>-phase endocytosis. A pit in the plasma membrane traps molecules, fluid, and particles near the cell’s surface in a vesicle as it deepens and sinks into the cytoplasm.</a:t>
            </a:r>
          </a:p>
          <a:p>
            <a:r>
              <a:rPr lang="en-US" b="0" dirty="0"/>
              <a:t>C</a:t>
            </a:r>
            <a:r>
              <a:rPr lang="en-US" dirty="0"/>
              <a:t> </a:t>
            </a:r>
            <a:r>
              <a:rPr lang="en-US" dirty="0" smtClean="0"/>
              <a:t> Receptor</a:t>
            </a:r>
            <a:r>
              <a:rPr lang="en-US" dirty="0"/>
              <a:t>-mediated endocytosis. Receptors on the cell surface bind a target molecule and trigger a pit to form in the plasma membrane. The target molecules are trapped in a vesicle as the pit deepens and sinks into the cell’s cytoplasm. This mode is more selective about what is taken into the cell than bulk-phase endocytosis.</a:t>
            </a:r>
          </a:p>
        </p:txBody>
      </p:sp>
      <p:sp>
        <p:nvSpPr>
          <p:cNvPr id="4" name="Slide Number Placeholder 3"/>
          <p:cNvSpPr>
            <a:spLocks noGrp="1"/>
          </p:cNvSpPr>
          <p:nvPr>
            <p:ph type="sldNum" sz="quarter" idx="10"/>
          </p:nvPr>
        </p:nvSpPr>
        <p:spPr/>
        <p:txBody>
          <a:bodyPr/>
          <a:lstStyle/>
          <a:p>
            <a:fld id="{3031BD97-A31A-48F4-8833-F33A001D4EDD}" type="slidenum">
              <a:rPr lang="en-US" altLang="en-US" smtClean="0"/>
              <a:pPr/>
              <a:t>54</a:t>
            </a:fld>
            <a:endParaRPr lang="en-US" altLang="en-US" dirty="0"/>
          </a:p>
        </p:txBody>
      </p:sp>
    </p:spTree>
    <p:extLst>
      <p:ext uri="{BB962C8B-B14F-4D97-AF65-F5344CB8AC3E}">
        <p14:creationId xmlns:p14="http://schemas.microsoft.com/office/powerpoint/2010/main" val="38423410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55</a:t>
            </a:fld>
            <a:endParaRPr lang="en-US" dirty="0"/>
          </a:p>
        </p:txBody>
      </p:sp>
    </p:spTree>
    <p:extLst>
      <p:ext uri="{BB962C8B-B14F-4D97-AF65-F5344CB8AC3E}">
        <p14:creationId xmlns:p14="http://schemas.microsoft.com/office/powerpoint/2010/main" val="1717894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56</a:t>
            </a:fld>
            <a:endParaRPr lang="en-US" dirty="0"/>
          </a:p>
        </p:txBody>
      </p:sp>
    </p:spTree>
    <p:extLst>
      <p:ext uri="{BB962C8B-B14F-4D97-AF65-F5344CB8AC3E}">
        <p14:creationId xmlns:p14="http://schemas.microsoft.com/office/powerpoint/2010/main" val="37937458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57</a:t>
            </a:fld>
            <a:endParaRPr lang="en-US" dirty="0"/>
          </a:p>
        </p:txBody>
      </p:sp>
    </p:spTree>
    <p:extLst>
      <p:ext uri="{BB962C8B-B14F-4D97-AF65-F5344CB8AC3E}">
        <p14:creationId xmlns:p14="http://schemas.microsoft.com/office/powerpoint/2010/main" val="420137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a:t>
            </a:fld>
            <a:endParaRPr lang="en-US" dirty="0"/>
          </a:p>
        </p:txBody>
      </p:sp>
    </p:spTree>
    <p:extLst>
      <p:ext uri="{BB962C8B-B14F-4D97-AF65-F5344CB8AC3E}">
        <p14:creationId xmlns:p14="http://schemas.microsoft.com/office/powerpoint/2010/main" val="70630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5.5 </a:t>
            </a:r>
            <a:r>
              <a:rPr lang="en-US" b="0" dirty="0" smtClean="0"/>
              <a:t>Chemical bookkeeping.</a:t>
            </a:r>
          </a:p>
          <a:p>
            <a:r>
              <a:rPr lang="en-US" dirty="0" smtClean="0"/>
              <a:t>In </a:t>
            </a:r>
            <a:r>
              <a:rPr lang="en-US" dirty="0"/>
              <a:t>equations that represent chemical reactions, reactants are written to the left of an arrow that points to the products. A number before a formula indicates the number of molecules. Atoms may shuffle around in a reaction, but the same number of atoms that enter the reaction remain at the reaction’s end. </a:t>
            </a:r>
          </a:p>
        </p:txBody>
      </p:sp>
      <p:sp>
        <p:nvSpPr>
          <p:cNvPr id="4" name="Slide Number Placeholder 3"/>
          <p:cNvSpPr>
            <a:spLocks noGrp="1"/>
          </p:cNvSpPr>
          <p:nvPr>
            <p:ph type="sldNum" sz="quarter" idx="10"/>
          </p:nvPr>
        </p:nvSpPr>
        <p:spPr/>
        <p:txBody>
          <a:bodyPr/>
          <a:lstStyle/>
          <a:p>
            <a:fld id="{3031BD97-A31A-48F4-8833-F33A001D4EDD}" type="slidenum">
              <a:rPr lang="en-US" altLang="en-US" smtClean="0"/>
              <a:pPr/>
              <a:t>8</a:t>
            </a:fld>
            <a:endParaRPr lang="en-US" altLang="en-US" dirty="0"/>
          </a:p>
        </p:txBody>
      </p:sp>
    </p:spTree>
    <p:extLst>
      <p:ext uri="{BB962C8B-B14F-4D97-AF65-F5344CB8AC3E}">
        <p14:creationId xmlns:p14="http://schemas.microsoft.com/office/powerpoint/2010/main" val="206190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9</a:t>
            </a:fld>
            <a:endParaRPr lang="en-US" dirty="0"/>
          </a:p>
        </p:txBody>
      </p:sp>
    </p:spTree>
    <p:extLst>
      <p:ext uri="{BB962C8B-B14F-4D97-AF65-F5344CB8AC3E}">
        <p14:creationId xmlns:p14="http://schemas.microsoft.com/office/powerpoint/2010/main" val="404139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5.6 </a:t>
            </a:r>
            <a:r>
              <a:rPr lang="en-US" altLang="en-US" dirty="0">
                <a:latin typeface="Arial" panose="020B0604020202020204" pitchFamily="34" charset="0"/>
                <a:ea typeface="ＭＳ Ｐゴシック" panose="020B0600070205080204" pitchFamily="34" charset="-128"/>
              </a:rPr>
              <a:t>The ins and outs of energy in chemical reactions.</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02D00AC-E624-4FC9-975F-E2BC92212006}" type="slidenum">
              <a:rPr lang="en-US" altLang="en-US"/>
              <a:pPr>
                <a:spcBef>
                  <a:spcPct val="0"/>
                </a:spcBef>
              </a:pPr>
              <a:t>10</a:t>
            </a:fld>
            <a:endParaRPr lang="en-US" altLang="en-US" dirty="0"/>
          </a:p>
        </p:txBody>
      </p:sp>
    </p:spTree>
    <p:extLst>
      <p:ext uri="{BB962C8B-B14F-4D97-AF65-F5344CB8AC3E}">
        <p14:creationId xmlns:p14="http://schemas.microsoft.com/office/powerpoint/2010/main" val="54313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36591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Autofit/>
          </a:bodyPr>
          <a:lstStyle>
            <a:lvl1pPr algn="ctr">
              <a:defRPr sz="3600">
                <a:latin typeface="Arial" pitchFamily="34" charset="0"/>
                <a:ea typeface="Verdan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129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Autofit/>
          </a:bodyPr>
          <a:lstStyle>
            <a:lvl1pPr algn="ctr">
              <a:defRPr sz="3600" b="0">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1441758533"/>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112343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80415231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0.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2.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693920" y="2559907"/>
            <a:ext cx="4023360" cy="2115450"/>
          </a:xfrm>
        </p:spPr>
        <p:txBody>
          <a:bodyPr/>
          <a:lstStyle/>
          <a:p>
            <a:pPr algn="ctr"/>
            <a:r>
              <a:rPr lang="en-US" b="1" dirty="0"/>
              <a:t>Chapter </a:t>
            </a:r>
            <a:r>
              <a:rPr lang="en-US" b="1" dirty="0" smtClean="0"/>
              <a:t>5</a:t>
            </a:r>
          </a:p>
          <a:p>
            <a:pPr algn="ctr"/>
            <a:r>
              <a:rPr lang="en-US" dirty="0"/>
              <a:t>Ground Rules of Metabolism</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07413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519169" y="76200"/>
            <a:ext cx="8032638" cy="1004011"/>
          </a:xfrm>
        </p:spPr>
        <p:txBody>
          <a:bodyPr/>
          <a:lstStyle/>
          <a:p>
            <a:r>
              <a:rPr lang="en-US" altLang="en-US" dirty="0" smtClean="0"/>
              <a:t>Ins and Outs of Energy</a:t>
            </a:r>
            <a:endParaRPr lang="en-US" altLang="en-US" dirty="0"/>
          </a:p>
        </p:txBody>
      </p:sp>
      <p:pic>
        <p:nvPicPr>
          <p:cNvPr id="2" name="Picture 1" descr=" An illustration shows two different types of chemical bonding. The first part shows two layers, one at the top and one at the bottom. The top layer has several colored balls connected to one another through a specific order and labeled as, “glucose C6H12O6.” The bottom layer shows two red balls holding a black ball in between them, labeled as, “carbondioxide, CO2” and two white balls connected to a red ball found in-between, is labeled as, “water, H2O.” An arrow is shown pointing upwards from the bottom layer. Another arrow indicating energy inflow is joining this arrow on its way up, on the left. The corresponding description given below reads, “A. Endergonic reactions convert molecules with lower free energy to molecules with higher free energy, so they require a net energy input.” The second part of the illustration is similar to the first part in all ways except the arrow between the two layers pointing downwards and another arrow indicating the energy out. The corresponding description reads, “B Exergonic reactions convert molecules with higher free energy to molecules with lower free energy, so they end with an energy relea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2942" y="1371600"/>
            <a:ext cx="4858116" cy="4650428"/>
          </a:xfrm>
          <a:prstGeom prst="rect">
            <a:avLst/>
          </a:prstGeom>
        </p:spPr>
      </p:pic>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Why Earth Does Not Go Up in Flames (1 of 2)</a:t>
            </a:r>
            <a:endParaRPr lang="en-US" dirty="0"/>
          </a:p>
        </p:txBody>
      </p:sp>
      <p:sp>
        <p:nvSpPr>
          <p:cNvPr id="29699" name="Content Placeholder 2"/>
          <p:cNvSpPr>
            <a:spLocks noGrp="1"/>
          </p:cNvSpPr>
          <p:nvPr>
            <p:ph idx="1"/>
          </p:nvPr>
        </p:nvSpPr>
        <p:spPr/>
        <p:txBody>
          <a:bodyPr/>
          <a:lstStyle/>
          <a:p>
            <a:r>
              <a:rPr lang="en-US" altLang="en-US" dirty="0" smtClean="0"/>
              <a:t>The molecules of life release energy when they combine with oxygen</a:t>
            </a:r>
          </a:p>
          <a:p>
            <a:pPr lvl="1"/>
            <a:r>
              <a:rPr lang="en-US" altLang="en-US" dirty="0" smtClean="0"/>
              <a:t>Example: a spark starts a reaction that converts cellulose (in wood) and oxygen (in air) to water and carbon dioxide</a:t>
            </a:r>
          </a:p>
          <a:p>
            <a:pPr lvl="1"/>
            <a:r>
              <a:rPr lang="en-US" altLang="en-US" dirty="0" smtClean="0"/>
              <a:t>The reaction is highly exergonic, causing wood to continue to burn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Why Earth Does Not Go Up in Flames (2 of 2)</a:t>
            </a:r>
            <a:endParaRPr lang="en-US" dirty="0"/>
          </a:p>
        </p:txBody>
      </p:sp>
      <p:sp>
        <p:nvSpPr>
          <p:cNvPr id="30723" name="Content Placeholder 2"/>
          <p:cNvSpPr>
            <a:spLocks noGrp="1"/>
          </p:cNvSpPr>
          <p:nvPr>
            <p:ph idx="1"/>
          </p:nvPr>
        </p:nvSpPr>
        <p:spPr/>
        <p:txBody>
          <a:bodyPr/>
          <a:lstStyle/>
          <a:p>
            <a:r>
              <a:rPr lang="en-US" altLang="en-US" dirty="0" smtClean="0"/>
              <a:t>Earth is rich in oxygen—and in potential exergonic reactions</a:t>
            </a:r>
          </a:p>
          <a:p>
            <a:pPr lvl="1"/>
            <a:r>
              <a:rPr lang="en-US" altLang="en-US" dirty="0" smtClean="0"/>
              <a:t>Why then doesn’t Earth burst into flames?</a:t>
            </a:r>
          </a:p>
          <a:p>
            <a:r>
              <a:rPr lang="en-US" altLang="en-US" dirty="0" smtClean="0"/>
              <a:t>Chemical bonds do not break without at least a small input of energy</a:t>
            </a:r>
          </a:p>
          <a:p>
            <a:pPr lvl="1"/>
            <a:r>
              <a:rPr lang="en-US" altLang="en-US" dirty="0" smtClean="0"/>
              <a:t>Activation energy: the minimum amount of energy required to get a chemical reaction started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Energy In, Energy Out</a:t>
            </a:r>
            <a:endParaRPr lang="en-US" dirty="0"/>
          </a:p>
        </p:txBody>
      </p:sp>
      <p:sp>
        <p:nvSpPr>
          <p:cNvPr id="31747" name="Content Placeholder 2"/>
          <p:cNvSpPr>
            <a:spLocks noGrp="1"/>
          </p:cNvSpPr>
          <p:nvPr>
            <p:ph idx="1"/>
          </p:nvPr>
        </p:nvSpPr>
        <p:spPr/>
        <p:txBody>
          <a:bodyPr/>
          <a:lstStyle/>
          <a:p>
            <a:r>
              <a:rPr lang="en-US" altLang="en-US" smtClean="0"/>
              <a:t>Cells store energy by running endergonic reactions that build organic compounds</a:t>
            </a:r>
          </a:p>
          <a:p>
            <a:pPr lvl="1"/>
            <a:r>
              <a:rPr lang="en-US" altLang="en-US" smtClean="0"/>
              <a:t>Example: light energy drives the overall reactions of photosynthesis</a:t>
            </a:r>
          </a:p>
          <a:p>
            <a:r>
              <a:rPr lang="en-US" altLang="en-US" smtClean="0"/>
              <a:t>Cells harvest energy by running exergonic reactions that break the bonds of organic compounds</a:t>
            </a:r>
          </a:p>
          <a:p>
            <a:pPr lvl="1"/>
            <a:r>
              <a:rPr lang="en-US" altLang="en-US" smtClean="0"/>
              <a:t>Example: aerobic respiration releases the energy of glucose</a:t>
            </a: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Energy in Bonds</a:t>
            </a:r>
            <a:endParaRPr lang="en-US" altLang="en-US" dirty="0"/>
          </a:p>
        </p:txBody>
      </p:sp>
      <p:pic>
        <p:nvPicPr>
          <p:cNvPr id="3" name="Picture 2" descr="An illustration shows a textual representation of how cells store and retrieve energy. In the first representation, the labeled text reads, “small molecules (e.g., carbon dioxide, water) along with energy input” undergoes endergonic reactions. The label on the right side reads, “Organic compounds (carbohydrates, fats, proteins).” The corresponding description below this representation reads, “A. Cells run endergonic reactions to store energy in the bonds of organic compounds.” In the second representation, the label named, “organic compounds (carbohydrates, fats, proteins)” undergo exergonic reactions with the energy going out. The label on the right reads, “Small molecules (e.g., carbon dioxide, water).” The corresponding description below this representation reads, “B. Cells run exergonic reactions to retrieve energy stored in the bonds of organic compoun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0813" y="1524000"/>
            <a:ext cx="5042374" cy="4591566"/>
          </a:xfrm>
          <a:prstGeom prst="rect">
            <a:avLst/>
          </a:prstGeom>
        </p:spPr>
      </p:pic>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5.3 How Enzymes Work</a:t>
            </a:r>
            <a:endParaRPr lang="en-US" dirty="0"/>
          </a:p>
        </p:txBody>
      </p:sp>
      <p:sp>
        <p:nvSpPr>
          <p:cNvPr id="33795" name="Content Placeholder 2"/>
          <p:cNvSpPr>
            <a:spLocks noGrp="1"/>
          </p:cNvSpPr>
          <p:nvPr>
            <p:ph idx="1"/>
          </p:nvPr>
        </p:nvSpPr>
        <p:spPr/>
        <p:txBody>
          <a:bodyPr/>
          <a:lstStyle/>
          <a:p>
            <a:r>
              <a:rPr lang="en-US" altLang="en-US" dirty="0" smtClean="0"/>
              <a:t>Metabolism requires enzymes</a:t>
            </a:r>
          </a:p>
          <a:p>
            <a:r>
              <a:rPr lang="en-US" altLang="en-US" dirty="0" smtClean="0"/>
              <a:t>In a process called </a:t>
            </a:r>
            <a:r>
              <a:rPr lang="en-US" altLang="en-US" i="1" dirty="0" smtClean="0"/>
              <a:t>catalysis</a:t>
            </a:r>
            <a:r>
              <a:rPr lang="en-US" altLang="en-US" dirty="0" smtClean="0"/>
              <a:t>, an enzyme makes a reaction run much faster than it would on its own</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Need for Speed (1 of 2)</a:t>
            </a:r>
            <a:endParaRPr lang="en-US" dirty="0"/>
          </a:p>
        </p:txBody>
      </p:sp>
      <p:sp>
        <p:nvSpPr>
          <p:cNvPr id="34819" name="Content Placeholder 2"/>
          <p:cNvSpPr>
            <a:spLocks noGrp="1"/>
          </p:cNvSpPr>
          <p:nvPr>
            <p:ph idx="1"/>
          </p:nvPr>
        </p:nvSpPr>
        <p:spPr/>
        <p:txBody>
          <a:bodyPr/>
          <a:lstStyle/>
          <a:p>
            <a:r>
              <a:rPr lang="en-US" altLang="en-US" dirty="0" smtClean="0"/>
              <a:t>Most enzymes are proteins</a:t>
            </a:r>
          </a:p>
          <a:p>
            <a:r>
              <a:rPr lang="en-US" altLang="en-US" dirty="0" smtClean="0"/>
              <a:t>Each kind of enzyme recognizes specific </a:t>
            </a:r>
            <a:r>
              <a:rPr lang="en-US" altLang="en-US" i="1" dirty="0" smtClean="0"/>
              <a:t>substrates</a:t>
            </a:r>
            <a:r>
              <a:rPr lang="en-US" altLang="en-US" dirty="0" smtClean="0"/>
              <a:t> (reactants) that are altered in specific ways</a:t>
            </a:r>
          </a:p>
          <a:p>
            <a:pPr lvl="1"/>
            <a:r>
              <a:rPr lang="en-US" altLang="en-US" dirty="0" smtClean="0"/>
              <a:t>Active site: pocket in an enzyme where substrates bind and a reaction occurs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Need for Speed (2 of 2)</a:t>
            </a:r>
            <a:endParaRPr lang="en-US" dirty="0"/>
          </a:p>
        </p:txBody>
      </p:sp>
      <p:sp>
        <p:nvSpPr>
          <p:cNvPr id="36867" name="Content Placeholder 2"/>
          <p:cNvSpPr>
            <a:spLocks noGrp="1"/>
          </p:cNvSpPr>
          <p:nvPr>
            <p:ph idx="1"/>
          </p:nvPr>
        </p:nvSpPr>
        <p:spPr/>
        <p:txBody>
          <a:bodyPr/>
          <a:lstStyle/>
          <a:p>
            <a:r>
              <a:rPr lang="en-US" altLang="en-US" dirty="0" smtClean="0"/>
              <a:t>Another way to think of activation energy:</a:t>
            </a:r>
          </a:p>
          <a:p>
            <a:pPr lvl="1"/>
            <a:r>
              <a:rPr lang="en-US" altLang="en-US" dirty="0" smtClean="0"/>
              <a:t>Energy required to bring reactant bonds to their breaking point (transition state)</a:t>
            </a:r>
          </a:p>
          <a:p>
            <a:r>
              <a:rPr lang="en-US" altLang="en-US" dirty="0" smtClean="0"/>
              <a:t>At the transition state, the reaction can run without any additional energy input</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19169" y="302314"/>
            <a:ext cx="8032638" cy="829761"/>
          </a:xfrm>
        </p:spPr>
        <p:txBody>
          <a:bodyPr/>
          <a:lstStyle/>
          <a:p>
            <a:r>
              <a:rPr lang="en-US" altLang="en-US" dirty="0" smtClean="0"/>
              <a:t>The Active Site</a:t>
            </a:r>
            <a:endParaRPr lang="en-US" altLang="en-US" dirty="0"/>
          </a:p>
        </p:txBody>
      </p:sp>
      <p:pic>
        <p:nvPicPr>
          <p:cNvPr id="1026" name="Picture 2" descr="An illustration shows four sections along with their corresponding descriptions given, one below the other. In the first illustration, a disc labeled enzyme shows two hexagonal blocks, chipped along its border labeled as, “substrates.” An arrow from this, points to a full disc in which these two hexagonal blocks, appear fixed along its border at the right. The corresponding description reads, “A. An enzyme can act only on molecules that “fit” its active site. Such molecules are the enzyme’s substrates.” In the second illustration, a disc with the above mentioned blocks fixed to it, points to another circular disc in which two hexagonal blocks shown in a different color. The corresponding description reads, “B. An active site squeezes substrates together, influences their charge, or causes some change that lowers activation energy, so the reaction proceeds.” In the third illustration, a disc in which the hexagonal blocks have been marked for removal, points to another disc in which the hexagonal blocks have been separated from it. The corresponding description reads, “C. The product leaves the active site after the reaction is finished. The enzyme is unchanged, so it can work repeatedly.” The fourth illustration has two sections, shown one beside the other. The first section shows a pasty canal like structure in which a set of colored balls connected through sticks is seen approaching another similar structure inside the canal. The section shows both the sets interconnected together as one unit. The corresponding description reads the text, “D. Left, a glucose molecule meets up with a phosphate in the active site of hexokinase. Right, the enzyme has catalyzed the reaction, and the product, glucose-6 phosphate, is leaving the active site. Notice how the active site changes sh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375" y="1843087"/>
            <a:ext cx="8023225"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950388"/>
      </p:ext>
    </p:extLst>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Reaching the Transition State</a:t>
            </a:r>
            <a:endParaRPr lang="en-US" dirty="0"/>
          </a:p>
        </p:txBody>
      </p:sp>
      <p:sp>
        <p:nvSpPr>
          <p:cNvPr id="37891" name="Content Placeholder 2"/>
          <p:cNvSpPr>
            <a:spLocks noGrp="1"/>
          </p:cNvSpPr>
          <p:nvPr>
            <p:ph idx="1"/>
          </p:nvPr>
        </p:nvSpPr>
        <p:spPr/>
        <p:txBody>
          <a:bodyPr/>
          <a:lstStyle/>
          <a:p>
            <a:r>
              <a:rPr lang="en-US" altLang="en-US" smtClean="0"/>
              <a:t>Enzymes help bring on the transition state by lowering activation energy via:</a:t>
            </a:r>
          </a:p>
          <a:p>
            <a:pPr lvl="1"/>
            <a:r>
              <a:rPr lang="en-US" altLang="en-US" smtClean="0"/>
              <a:t>Forcing substrates together</a:t>
            </a:r>
          </a:p>
          <a:p>
            <a:pPr lvl="1"/>
            <a:r>
              <a:rPr lang="en-US" altLang="en-US" smtClean="0"/>
              <a:t>Orienting substrates</a:t>
            </a:r>
          </a:p>
          <a:p>
            <a:pPr lvl="1"/>
            <a:r>
              <a:rPr lang="en-US" altLang="en-US" smtClean="0"/>
              <a:t>Inducing fit</a:t>
            </a:r>
          </a:p>
          <a:p>
            <a:pPr lvl="1"/>
            <a:r>
              <a:rPr lang="en-US" altLang="en-US" smtClean="0"/>
              <a:t>Shutting out water</a:t>
            </a: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5.1 Life Runs on Energy</a:t>
            </a:r>
            <a:endParaRPr lang="en-US" dirty="0"/>
          </a:p>
        </p:txBody>
      </p:sp>
      <p:sp>
        <p:nvSpPr>
          <p:cNvPr id="17411" name="Content Placeholde 2"/>
          <p:cNvSpPr>
            <a:spLocks noGrp="1"/>
          </p:cNvSpPr>
          <p:nvPr>
            <p:ph idx="1"/>
          </p:nvPr>
        </p:nvSpPr>
        <p:spPr/>
        <p:txBody>
          <a:bodyPr/>
          <a:lstStyle/>
          <a:p>
            <a:r>
              <a:rPr lang="en-US" altLang="en-US" dirty="0" smtClean="0"/>
              <a:t>Energy: the capacity to do work</a:t>
            </a:r>
          </a:p>
          <a:p>
            <a:r>
              <a:rPr lang="en-US" altLang="en-US" dirty="0" smtClean="0"/>
              <a:t>Kinetic energy: the energy of motion</a:t>
            </a:r>
          </a:p>
          <a:p>
            <a:r>
              <a:rPr lang="en-US" altLang="en-US" dirty="0" smtClean="0"/>
              <a:t>First law of thermodynamics: energy cannot be created or destroyed</a:t>
            </a:r>
          </a:p>
          <a:p>
            <a:r>
              <a:rPr lang="en-US" altLang="en-US" dirty="0" smtClean="0"/>
              <a:t>Entropy: measure of how much the energy of a system is dispersed</a:t>
            </a:r>
          </a:p>
          <a:p>
            <a:r>
              <a:rPr lang="en-US" altLang="en-US" dirty="0" smtClean="0"/>
              <a:t>Second law of thermodynamics: energy disperses spontaneously</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altLang="en-US" smtClean="0"/>
              <a:t>The Transition State</a:t>
            </a:r>
            <a:endParaRPr lang="en-US" altLang="en-US" dirty="0"/>
          </a:p>
        </p:txBody>
      </p:sp>
      <p:pic>
        <p:nvPicPr>
          <p:cNvPr id="2" name="Picture 1" descr="A graph shows the transition state. The x-axis represents increase in time and y axis shows increase in free energy. The line is parallel to x axis briefly and labeled as, “Reactants” and begins to increase and then dips closer to the x axis and remains parallel to it. The height from where it remains parallel up to the point where it reaches the peak is labeled as, “Activation energy without enzyme.” The point of peak is labeled as, “Transition state.” A white line continuing from the point where the energy started increasing stretches up to the parallel point in the slope of the wave is labeled as, “Activation energy with enzyme.” At the end of the parallel line above the x-axis is labeled as, “Product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16" y="1971559"/>
            <a:ext cx="8002768" cy="3954124"/>
          </a:xfrm>
          <a:prstGeom prst="rect">
            <a:avLst/>
          </a:prstGeom>
        </p:spPr>
      </p:pic>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Influences on Enzyme Activity (1 of 3)</a:t>
            </a:r>
            <a:endParaRPr lang="en-US" dirty="0"/>
          </a:p>
        </p:txBody>
      </p:sp>
      <p:sp>
        <p:nvSpPr>
          <p:cNvPr id="39939" name="Content Placeholder 2"/>
          <p:cNvSpPr>
            <a:spLocks noGrp="1"/>
          </p:cNvSpPr>
          <p:nvPr>
            <p:ph idx="1"/>
          </p:nvPr>
        </p:nvSpPr>
        <p:spPr/>
        <p:txBody>
          <a:bodyPr/>
          <a:lstStyle/>
          <a:p>
            <a:r>
              <a:rPr lang="en-US" altLang="en-US" smtClean="0"/>
              <a:t>Environmental factors (e.g., pH, temperature, salt) influence an enzyme’s shape and function</a:t>
            </a:r>
          </a:p>
          <a:p>
            <a:pPr lvl="1"/>
            <a:r>
              <a:rPr lang="en-US" altLang="en-US" smtClean="0"/>
              <a:t>Each enzyme functions best in a particular range of conditions that reflect the environment in which it evolved</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Influences on Enzyme Activity (2 of 3)</a:t>
            </a:r>
            <a:endParaRPr lang="en-US" dirty="0"/>
          </a:p>
        </p:txBody>
      </p:sp>
      <p:sp>
        <p:nvSpPr>
          <p:cNvPr id="41987" name="Content Placeholder 2"/>
          <p:cNvSpPr>
            <a:spLocks noGrp="1"/>
          </p:cNvSpPr>
          <p:nvPr>
            <p:ph idx="1"/>
          </p:nvPr>
        </p:nvSpPr>
        <p:spPr/>
        <p:txBody>
          <a:bodyPr/>
          <a:lstStyle/>
          <a:p>
            <a:r>
              <a:rPr lang="en-US" altLang="en-US" smtClean="0"/>
              <a:t>The enzyme pepsin digests proteins in the very acidic (pH 2) stomach environment</a:t>
            </a:r>
          </a:p>
          <a:p>
            <a:r>
              <a:rPr lang="en-US" altLang="en-US" smtClean="0"/>
              <a:t>Pepsin denatures above pH 5.5</a:t>
            </a:r>
          </a:p>
          <a:p>
            <a:pPr lvl="1"/>
            <a:r>
              <a:rPr lang="en-US" altLang="en-US" smtClean="0"/>
              <a:t>Pepsin becomes inactivated when the stomach’s contents pass into the small intestine (pH 9)</a:t>
            </a:r>
          </a:p>
          <a:p>
            <a:r>
              <a:rPr lang="en-US" altLang="en-US" smtClean="0"/>
              <a:t>The enzyme trypsin continues protein digestion in the small intestine at the higher pH</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Influences on Enzyme Activity (3 of 3)</a:t>
            </a:r>
            <a:endParaRPr lang="en-US" dirty="0"/>
          </a:p>
        </p:txBody>
      </p:sp>
      <p:sp>
        <p:nvSpPr>
          <p:cNvPr id="44035" name="Content Placeholder 2"/>
          <p:cNvSpPr>
            <a:spLocks noGrp="1"/>
          </p:cNvSpPr>
          <p:nvPr>
            <p:ph idx="1"/>
          </p:nvPr>
        </p:nvSpPr>
        <p:spPr/>
        <p:txBody>
          <a:bodyPr/>
          <a:lstStyle/>
          <a:p>
            <a:r>
              <a:rPr lang="en-US" altLang="en-US" smtClean="0"/>
              <a:t>Adding heat boosts free energy, bringing reactants closer to activation energy</a:t>
            </a:r>
          </a:p>
          <a:p>
            <a:r>
              <a:rPr lang="en-US" altLang="en-US" smtClean="0"/>
              <a:t>The rate of an enzymatic reaction typically increases with temperature — but only up to a point</a:t>
            </a:r>
          </a:p>
          <a:p>
            <a:pPr lvl="1"/>
            <a:r>
              <a:rPr lang="en-US" altLang="en-US" smtClean="0"/>
              <a:t>An enzyme denatures above a characteristic temperature, causing the reaction rate to fall sharply as the shape of the enzyme changes</a:t>
            </a: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smtClean="0"/>
              <a:t>Enzymes and pH</a:t>
            </a:r>
            <a:endParaRPr lang="en-US" altLang="en-US" dirty="0"/>
          </a:p>
        </p:txBody>
      </p:sp>
      <p:pic>
        <p:nvPicPr>
          <p:cNvPr id="2" name="Picture 1" descr="Illustration A shows a line graph with the x-axis labeled as, “Temperature (° C)” and the y-axis is labeled as, “Increase in enzyme activity.” The x-axis has markings from 0 to 10, at an interval of two. A curve that starts from a higher point in y-axis flows down and meets x axis at 6 and labeled as, “pepsin.” Another curve starts at a point little above 4 on x-axis and moves upwards up to the point almost parallel to where the first line started and flows down. This line meets the x axis at a point above 10 and labeled as “trypsin.” The corresponding description reads, “A. The pH-dependent activity of two digestive enzymes. Pepsin acts in the stomach, where the normal pH is 2. Trypsin acts in the small intestine, where the pH is normally around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402" y="1676400"/>
            <a:ext cx="8521196" cy="4234406"/>
          </a:xfrm>
          <a:prstGeom prst="rect">
            <a:avLst/>
          </a:prstGeom>
        </p:spPr>
      </p:pic>
    </p:spTree>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Enzymes and Temperature</a:t>
            </a:r>
            <a:endParaRPr lang="en-US" altLang="en-US" dirty="0"/>
          </a:p>
        </p:txBody>
      </p:sp>
      <p:pic>
        <p:nvPicPr>
          <p:cNvPr id="2" name="Picture 1" descr="The illustration B shows a line graph with the x-axis labeled as, “Temperature (° C)” and the y-axis labeled as, “Increase in enzyme activity.” The x-axis has markings from 0 to 100, at an interval of twenty. A line graph labeled as, “E.Coli polymerase” starts from a point a little above 20 on x-axis, flows up and reaches a peak and comes down just above 80 on x-axis and stabilizes. Another line labeled as, “T.aquaticus polymerase” starts at the point 20 on x axis, goes up and reaches the peak, at a point almost parallel to the previous lines and comes down to meet the x-axis at 100. The corresponding description reads, “B. The temperature dependent activity of a DNA synthesis enzyme from two species of bacteria: E. coli, which inhabits the human gut (normally 37°C); and Thermus aquaticus, which lives in hot springs around 70°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161" y="1905000"/>
            <a:ext cx="8307678" cy="4141084"/>
          </a:xfrm>
          <a:prstGeom prst="rect">
            <a:avLst/>
          </a:prstGeom>
        </p:spPr>
      </p:pic>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5.4 Metabolic Pathways</a:t>
            </a:r>
            <a:endParaRPr lang="en-US" dirty="0"/>
          </a:p>
        </p:txBody>
      </p:sp>
      <p:sp>
        <p:nvSpPr>
          <p:cNvPr id="46083" name="Content Placeholder 2"/>
          <p:cNvSpPr>
            <a:spLocks noGrp="1"/>
          </p:cNvSpPr>
          <p:nvPr>
            <p:ph idx="1"/>
          </p:nvPr>
        </p:nvSpPr>
        <p:spPr/>
        <p:txBody>
          <a:bodyPr/>
          <a:lstStyle/>
          <a:p>
            <a:r>
              <a:rPr lang="en-US" altLang="en-US" smtClean="0"/>
              <a:t>Metabolic pathway: series of enzyme-mediated reactions by which cells build, remodel, or break down an organic molecule</a:t>
            </a:r>
          </a:p>
          <a:p>
            <a:pPr lvl="1"/>
            <a:r>
              <a:rPr lang="en-US" altLang="en-US" smtClean="0"/>
              <a:t>Linear pathway: reactions run straight from reactant to product</a:t>
            </a:r>
          </a:p>
          <a:p>
            <a:pPr lvl="1"/>
            <a:r>
              <a:rPr lang="en-US" altLang="en-US" smtClean="0"/>
              <a:t>Cyclic pathway: the last step regenerates a reactant for the first step </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519169" y="76200"/>
            <a:ext cx="8032638" cy="1004011"/>
          </a:xfrm>
        </p:spPr>
        <p:txBody>
          <a:bodyPr/>
          <a:lstStyle/>
          <a:p>
            <a:r>
              <a:rPr lang="en-US" altLang="en-US" dirty="0" smtClean="0"/>
              <a:t>Linear and Cyclic Pathways</a:t>
            </a:r>
            <a:endParaRPr lang="en-US" altLang="en-US" dirty="0"/>
          </a:p>
        </p:txBody>
      </p:sp>
      <p:pic>
        <p:nvPicPr>
          <p:cNvPr id="2" name="Picture 1" descr="A figure shows two illustrations A and B shown along with the corresponding descriptions. Illustration A shows a downward flow. The labels shown from top are reactants to intermediate, with arrow labeled as, “enzyme 1.” Next, the intermediate is directed to another intermediate labeled as, “enzyme 2.” Again the intermediate is pointed to product finally through the label enzyme 3. The corresponding description given below reads, “A. A linear pathway runs straight from reactant to product.” Illustration B shows a cyclic anti clockwise flow in which this same process from reactants to products is shown a circle form. The reactant is found on the top, which points to intermediate through enzyme 1 on the left. The intermediate back to reactant is labeled as, “enzyme 3” pointing to intermediate. An outward arrow is pointing to product in between the intermediates. The corresponding description given below reads, “B. The last step of a cyclic pathway regenerates a reactant for the first ste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68" y="1676400"/>
            <a:ext cx="7858865" cy="4285114"/>
          </a:xfrm>
          <a:prstGeom prst="rect">
            <a:avLst/>
          </a:prstGeom>
        </p:spPr>
      </p:pic>
    </p:spTree>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Controls Over Metabolism (1 of 2)</a:t>
            </a:r>
            <a:endParaRPr lang="en-US" dirty="0"/>
          </a:p>
        </p:txBody>
      </p:sp>
      <p:sp>
        <p:nvSpPr>
          <p:cNvPr id="48131" name="Content Placeholder 2"/>
          <p:cNvSpPr>
            <a:spLocks noGrp="1"/>
          </p:cNvSpPr>
          <p:nvPr>
            <p:ph idx="1"/>
          </p:nvPr>
        </p:nvSpPr>
        <p:spPr/>
        <p:txBody>
          <a:bodyPr/>
          <a:lstStyle/>
          <a:p>
            <a:r>
              <a:rPr lang="en-US" altLang="en-US" smtClean="0"/>
              <a:t>What mechanisms help cells regulate the production of substances?</a:t>
            </a:r>
          </a:p>
          <a:p>
            <a:pPr lvl="1"/>
            <a:r>
              <a:rPr lang="en-US" altLang="en-US" smtClean="0"/>
              <a:t>The coupling of forward and reverse reactions</a:t>
            </a:r>
          </a:p>
          <a:p>
            <a:pPr lvl="1"/>
            <a:r>
              <a:rPr lang="en-US" altLang="en-US" smtClean="0"/>
              <a:t>Regulatory molecules or ions that bind directly to an enzyme’s active site</a:t>
            </a:r>
          </a:p>
          <a:p>
            <a:pPr lvl="1"/>
            <a:r>
              <a:rPr lang="en-US" altLang="en-US" smtClean="0"/>
              <a:t>Binding of an allosteric regulator (outside of the active site) alters the shape of an enzyme in a way that enhances or inhibits its function</a:t>
            </a: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Controls Over Metabolism (2 of 2)</a:t>
            </a:r>
            <a:endParaRPr lang="en-US" dirty="0"/>
          </a:p>
        </p:txBody>
      </p:sp>
      <p:sp>
        <p:nvSpPr>
          <p:cNvPr id="49155" name="Content Placeholder 2"/>
          <p:cNvSpPr>
            <a:spLocks noGrp="1"/>
          </p:cNvSpPr>
          <p:nvPr>
            <p:ph type="body" sz="half" idx="2"/>
          </p:nvPr>
        </p:nvSpPr>
        <p:spPr>
          <a:xfrm>
            <a:off x="519169" y="1219200"/>
            <a:ext cx="8032638" cy="2667000"/>
          </a:xfrm>
        </p:spPr>
        <p:txBody>
          <a:bodyPr>
            <a:normAutofit/>
          </a:bodyPr>
          <a:lstStyle/>
          <a:p>
            <a:pPr marL="457200" indent="-457200">
              <a:buFont typeface="Arial" panose="020B0604020202020204" pitchFamily="34" charset="0"/>
              <a:buChar char="•"/>
            </a:pPr>
            <a:r>
              <a:rPr lang="en-US" altLang="en-US" sz="2800" dirty="0" smtClean="0"/>
              <a:t>The end product of a series of enzymatic reactions often inhibits the activity of one of the enzymes in the series</a:t>
            </a:r>
          </a:p>
          <a:p>
            <a:pPr marL="914400" lvl="1" indent="-457200">
              <a:buFont typeface="Arial" panose="020B0604020202020204" pitchFamily="34" charset="0"/>
              <a:buChar char="–"/>
            </a:pPr>
            <a:r>
              <a:rPr lang="en-US" altLang="en-US" sz="2400" dirty="0" smtClean="0"/>
              <a:t>Feedback inhibition: regulatory mechanism; a change that occurs during a specific cellular activity suppresses that activity</a:t>
            </a:r>
            <a:endParaRPr lang="en-US" altLang="en-US" sz="2400" dirty="0"/>
          </a:p>
        </p:txBody>
      </p:sp>
      <p:pic>
        <p:nvPicPr>
          <p:cNvPr id="2" name="Picture 1" descr="A figure shows a textual representation of a linear flow representing feedback inhibition. The first is reactant pointing with the label “enzyme 1” above it points to the intermediate. From here, the pointer with the label “enzyme 2” leads to product. From the label product, a backward flow is shown up to the label enzyme 1 that is crossed ou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79" y="4366453"/>
            <a:ext cx="7062042" cy="1490573"/>
          </a:xfrm>
          <a:prstGeom prst="rect">
            <a:avLst/>
          </a:prstGeom>
        </p:spPr>
      </p:pic>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152400"/>
            <a:ext cx="8032638" cy="1004011"/>
          </a:xfrm>
        </p:spPr>
        <p:txBody>
          <a:bodyPr/>
          <a:lstStyle/>
          <a:p>
            <a:r>
              <a:rPr lang="en-US" altLang="en-US" dirty="0" smtClean="0"/>
              <a:t>Entropy</a:t>
            </a:r>
            <a:endParaRPr lang="en-US" altLang="en-US" dirty="0"/>
          </a:p>
        </p:txBody>
      </p:sp>
      <p:pic>
        <p:nvPicPr>
          <p:cNvPr id="2" name="Picture 1" descr="A graph is shown with two illustrations in it. The x-axis is labeled as, “time” and the y-axis is labeled as, “Entropy.” The first illustration in the graph shows a saucepan and few circles with zigzag prints arranged in an orderly manner in a restricted boundary. The second illustration in the graph shows a saucepan and few circles with zigzag prints, scattered in a more expanded restricted area. The key at the left top of the graph indicates a circle with zigzag print labeled as, “heat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143" y="1524000"/>
            <a:ext cx="7579714" cy="4427984"/>
          </a:xfrm>
          <a:prstGeom prst="rect">
            <a:avLst/>
          </a:prstGeom>
        </p:spPr>
      </p:pic>
    </p:spTree>
  </p:cSld>
  <p:clrMapOvr>
    <a:masterClrMapping/>
  </p:clrMapOvr>
  <p:transition xmlns:p14="http://schemas.microsoft.com/office/powerpoint/2010/mai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Electron Transfers (1 of 3)</a:t>
            </a:r>
            <a:endParaRPr lang="en-US" dirty="0"/>
          </a:p>
        </p:txBody>
      </p:sp>
      <p:sp>
        <p:nvSpPr>
          <p:cNvPr id="51203" name="Content Placeholder 2"/>
          <p:cNvSpPr>
            <a:spLocks noGrp="1"/>
          </p:cNvSpPr>
          <p:nvPr>
            <p:ph idx="1"/>
          </p:nvPr>
        </p:nvSpPr>
        <p:spPr/>
        <p:txBody>
          <a:bodyPr/>
          <a:lstStyle/>
          <a:p>
            <a:r>
              <a:rPr lang="en-US" altLang="en-US" dirty="0" smtClean="0"/>
              <a:t>The bonds of organic molecules hold a lot of energy that can be released in a reaction with oxygen</a:t>
            </a:r>
          </a:p>
          <a:p>
            <a:pPr lvl="1"/>
            <a:r>
              <a:rPr lang="en-US" altLang="en-US" dirty="0" smtClean="0"/>
              <a:t>Burning involves a reaction with oxygen; energy from organic molecules is released all at once—explosively</a:t>
            </a: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Electron Transfers (2 of 3)</a:t>
            </a:r>
            <a:endParaRPr lang="en-US" dirty="0"/>
          </a:p>
        </p:txBody>
      </p:sp>
      <p:sp>
        <p:nvSpPr>
          <p:cNvPr id="52227" name="Content Placeholder 2"/>
          <p:cNvSpPr>
            <a:spLocks noGrp="1"/>
          </p:cNvSpPr>
          <p:nvPr>
            <p:ph idx="1"/>
          </p:nvPr>
        </p:nvSpPr>
        <p:spPr/>
        <p:txBody>
          <a:bodyPr/>
          <a:lstStyle/>
          <a:p>
            <a:r>
              <a:rPr lang="en-US" altLang="en-US" smtClean="0"/>
              <a:t>To facilitate burning, cells break organic molecules apart in small, manageable steps</a:t>
            </a:r>
          </a:p>
          <a:p>
            <a:pPr lvl="1"/>
            <a:r>
              <a:rPr lang="en-US" altLang="en-US" smtClean="0"/>
              <a:t>Most of these steps are oxidation–reduction reactions (redox reactions; electron transfers)</a:t>
            </a:r>
          </a:p>
          <a:p>
            <a:pPr lvl="1"/>
            <a:r>
              <a:rPr lang="en-US" altLang="en-US" smtClean="0"/>
              <a:t>In a typical redox reaction, one molecule accepts electrons (it becomes reduced) from another molecule (which becomes oxidized)</a:t>
            </a: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Electron Transfers (3 of 3)</a:t>
            </a:r>
            <a:endParaRPr lang="en-US" dirty="0"/>
          </a:p>
        </p:txBody>
      </p:sp>
      <p:sp>
        <p:nvSpPr>
          <p:cNvPr id="54275" name="Content Placeholder 2"/>
          <p:cNvSpPr>
            <a:spLocks noGrp="1"/>
          </p:cNvSpPr>
          <p:nvPr>
            <p:ph idx="1"/>
          </p:nvPr>
        </p:nvSpPr>
        <p:spPr/>
        <p:txBody>
          <a:bodyPr/>
          <a:lstStyle/>
          <a:p>
            <a:r>
              <a:rPr lang="en-US" altLang="en-US" dirty="0" smtClean="0"/>
              <a:t>Electron transfer chain: array of enzymes and other molecules that accept and give up electrons in sequence</a:t>
            </a:r>
          </a:p>
          <a:p>
            <a:pPr lvl="1"/>
            <a:r>
              <a:rPr lang="en-US" altLang="en-US" dirty="0" smtClean="0"/>
              <a:t>The energy of the electrons is released with each step of the sequence</a:t>
            </a:r>
          </a:p>
          <a:p>
            <a:pPr lvl="1"/>
            <a:r>
              <a:rPr lang="en-US" altLang="en-US" dirty="0" smtClean="0"/>
              <a:t>Important for photosynthesis and aerobic respiration</a:t>
            </a: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19169" y="76200"/>
            <a:ext cx="8032638" cy="1004011"/>
          </a:xfrm>
        </p:spPr>
        <p:txBody>
          <a:bodyPr/>
          <a:lstStyle/>
          <a:p>
            <a:r>
              <a:rPr lang="en-US" altLang="en-US" dirty="0" smtClean="0"/>
              <a:t>Electron Transfer Chain</a:t>
            </a:r>
            <a:endParaRPr lang="en-US" altLang="en-US" dirty="0"/>
          </a:p>
        </p:txBody>
      </p:sp>
      <p:pic>
        <p:nvPicPr>
          <p:cNvPr id="4" name="Picture 3" descr="An illustration B shows three steps 1, 2 and 3. The labels “glucose, oxygen and hydrogen” are shown in step 1 and the flow leads to step 3 denoting CO2 and water. The corresponding description reads, “1. An input of activation energy splits glucose (C6H12O6) into hydrogen ions (H+), electrons (e¯), and carbon dioxide (CO2).” Step 2 shows a flight of steps in which the label “e-“ is shown coming from the first to the last step and leads to step 3. The description of step 2 reads, “2. Electrons lose energy as they move through an electron transfer chain. Energy released by the electrons is harnessed for cellular work.” The description for step 3 reads, “3. Electrons, hydrogen ions and oxygen combine to form water. ” The explanation given for illustration B below reads, “B. In cells, glucose reacts with oxygen in a stepwise fashion that involves an electron transfer chain, represented here by a staircase. Energy is released in amounts that cells are able to harness.”"/>
          <p:cNvPicPr>
            <a:picLocks noChangeAspect="1"/>
          </p:cNvPicPr>
          <p:nvPr/>
        </p:nvPicPr>
        <p:blipFill rotWithShape="1">
          <a:blip r:embed="rId3" cstate="print">
            <a:extLst>
              <a:ext uri="{28A0092B-C50C-407E-A947-70E740481C1C}">
                <a14:useLocalDpi xmlns:a14="http://schemas.microsoft.com/office/drawing/2010/main" val="0"/>
              </a:ext>
            </a:extLst>
          </a:blip>
          <a:srcRect l="37599" b="19894"/>
          <a:stretch/>
        </p:blipFill>
        <p:spPr>
          <a:xfrm>
            <a:off x="814200" y="1234440"/>
            <a:ext cx="7515600" cy="4861560"/>
          </a:xfrm>
          <a:prstGeom prst="rect">
            <a:avLst/>
          </a:prstGeom>
        </p:spPr>
      </p:pic>
    </p:spTree>
  </p:cSld>
  <p:clrMapOvr>
    <a:masterClrMapping/>
  </p:clrMapOvr>
  <p:transition xmlns:p14="http://schemas.microsoft.com/office/powerpoint/2010/mai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5.5 Cofactors (1 of 2)</a:t>
            </a:r>
            <a:endParaRPr lang="en-US" dirty="0"/>
          </a:p>
        </p:txBody>
      </p:sp>
      <p:sp>
        <p:nvSpPr>
          <p:cNvPr id="56323" name="Content Placeholder 2"/>
          <p:cNvSpPr>
            <a:spLocks noGrp="1"/>
          </p:cNvSpPr>
          <p:nvPr>
            <p:ph idx="1"/>
          </p:nvPr>
        </p:nvSpPr>
        <p:spPr/>
        <p:txBody>
          <a:bodyPr/>
          <a:lstStyle/>
          <a:p>
            <a:r>
              <a:rPr lang="en-US" altLang="en-US" dirty="0" smtClean="0"/>
              <a:t>Cofactor: metal ion or organic compound that associates with an enzyme and is necessary for that enzyme’s function</a:t>
            </a:r>
          </a:p>
          <a:p>
            <a:pPr lvl="1"/>
            <a:r>
              <a:rPr lang="en-US" altLang="en-US" dirty="0" smtClean="0"/>
              <a:t>Examples: vitamins, minerals, metal ions</a:t>
            </a:r>
          </a:p>
          <a:p>
            <a:r>
              <a:rPr lang="en-US" altLang="en-US" dirty="0" smtClean="0"/>
              <a:t>Coenzyme: an organic cofactor</a:t>
            </a:r>
          </a:p>
          <a:p>
            <a:pPr lvl="1"/>
            <a:r>
              <a:rPr lang="en-US" altLang="en-US" dirty="0" smtClean="0"/>
              <a:t>Example: coenzyme Q</a:t>
            </a:r>
            <a:r>
              <a:rPr lang="en-US" altLang="en-US" baseline="-25000" dirty="0" smtClean="0"/>
              <a:t>10</a:t>
            </a:r>
            <a:r>
              <a:rPr lang="en-US" altLang="en-US" dirty="0" smtClean="0"/>
              <a:t>, NAD</a:t>
            </a:r>
            <a:r>
              <a:rPr lang="en-US" altLang="en-US" baseline="30000" dirty="0" smtClean="0"/>
              <a:t>+</a:t>
            </a:r>
            <a:endParaRPr lang="en-US" altLang="en-US" baseline="30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Cofactors (2 of 2)</a:t>
            </a:r>
            <a:endParaRPr lang="en-US" dirty="0"/>
          </a:p>
        </p:txBody>
      </p:sp>
      <p:sp>
        <p:nvSpPr>
          <p:cNvPr id="59395" name="Content Placeholder 2"/>
          <p:cNvSpPr>
            <a:spLocks noGrp="1"/>
          </p:cNvSpPr>
          <p:nvPr>
            <p:ph idx="1"/>
          </p:nvPr>
        </p:nvSpPr>
        <p:spPr/>
        <p:txBody>
          <a:bodyPr/>
          <a:lstStyle/>
          <a:p>
            <a:r>
              <a:rPr lang="en-US" altLang="en-US" dirty="0" smtClean="0"/>
              <a:t>The enzyme catalase has four tightly bound cofactors called </a:t>
            </a:r>
            <a:r>
              <a:rPr lang="en-US" altLang="en-US" dirty="0" err="1" smtClean="0"/>
              <a:t>hemes</a:t>
            </a:r>
            <a:endParaRPr lang="en-US" altLang="en-US" dirty="0" smtClean="0"/>
          </a:p>
          <a:p>
            <a:pPr lvl="1"/>
            <a:r>
              <a:rPr lang="en-US" altLang="en-US" dirty="0" smtClean="0"/>
              <a:t>Catalase’s substrate is hydrogen peroxide, a highly reactive molecule that can be dangerous</a:t>
            </a:r>
          </a:p>
          <a:p>
            <a:pPr lvl="1"/>
            <a:r>
              <a:rPr lang="en-US" altLang="en-US" dirty="0" smtClean="0"/>
              <a:t>The </a:t>
            </a:r>
            <a:r>
              <a:rPr lang="en-US" altLang="en-US" dirty="0" err="1" smtClean="0"/>
              <a:t>heme</a:t>
            </a:r>
            <a:r>
              <a:rPr lang="en-US" altLang="en-US" dirty="0" smtClean="0"/>
              <a:t> in catalase breaks hydrogen peroxide into water</a:t>
            </a:r>
          </a:p>
          <a:p>
            <a:pPr lvl="1"/>
            <a:r>
              <a:rPr lang="en-US" altLang="en-US" dirty="0" smtClean="0"/>
              <a:t>Catalase is an </a:t>
            </a:r>
            <a:r>
              <a:rPr lang="en-US" altLang="en-US" i="1" dirty="0" smtClean="0"/>
              <a:t>antioxidant</a:t>
            </a:r>
            <a:r>
              <a:rPr lang="en-US" altLang="en-US" dirty="0" smtClean="0"/>
              <a:t>: prevents oxidation of other molecules</a:t>
            </a: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752037"/>
          </a:xfrm>
        </p:spPr>
        <p:txBody>
          <a:bodyPr/>
          <a:lstStyle/>
          <a:p>
            <a:r>
              <a:rPr lang="en-US" altLang="en-US" dirty="0" smtClean="0"/>
              <a:t>Coenzymes</a:t>
            </a:r>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733813839"/>
              </p:ext>
            </p:extLst>
          </p:nvPr>
        </p:nvGraphicFramePr>
        <p:xfrm>
          <a:off x="1905000" y="1143000"/>
          <a:ext cx="5486400" cy="634648"/>
        </p:xfrm>
        <a:graphic>
          <a:graphicData uri="http://schemas.openxmlformats.org/drawingml/2006/table">
            <a:tbl>
              <a:tblPr firstRow="1" bandRow="1">
                <a:tableStyleId>{5940675A-B579-460E-94D1-54222C63F5DA}</a:tableStyleId>
              </a:tblPr>
              <a:tblGrid>
                <a:gridCol w="5486400"/>
              </a:tblGrid>
              <a:tr h="317324">
                <a:tc>
                  <a:txBody>
                    <a:bodyPr/>
                    <a:lstStyle/>
                    <a:p>
                      <a:r>
                        <a:rPr lang="en-US" sz="1200" b="1" kern="1200" dirty="0" smtClean="0">
                          <a:solidFill>
                            <a:schemeClr val="bg1"/>
                          </a:solidFill>
                          <a:effectLst/>
                          <a:latin typeface="Arial" pitchFamily="34" charset="0"/>
                          <a:cs typeface="Arial" pitchFamily="34" charset="0"/>
                        </a:rPr>
                        <a:t>TABLE 5.1</a:t>
                      </a:r>
                      <a:endParaRPr lang="en-US" sz="1200" b="1" dirty="0">
                        <a:solidFill>
                          <a:schemeClr val="bg1"/>
                        </a:solidFill>
                        <a:latin typeface="Arial" pitchFamily="34" charset="0"/>
                        <a:cs typeface="Arial" pitchFamily="34" charset="0"/>
                      </a:endParaRPr>
                    </a:p>
                  </a:txBody>
                  <a:tcPr marL="63465" marR="63465" marT="31732" marB="31732">
                    <a:solidFill>
                      <a:srgbClr val="194F97"/>
                    </a:solidFill>
                  </a:tcPr>
                </a:tc>
              </a:tr>
              <a:tr h="317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effectLst/>
                          <a:latin typeface="Arial" pitchFamily="34" charset="0"/>
                          <a:ea typeface="+mn-ea"/>
                          <a:cs typeface="Arial" pitchFamily="34" charset="0"/>
                        </a:rPr>
                        <a:t>Some Common Coenzymes</a:t>
                      </a:r>
                    </a:p>
                  </a:txBody>
                  <a:tcPr marL="63465" marR="63465" marT="31732" marB="31732">
                    <a:solidFill>
                      <a:srgbClr val="194F97"/>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26739436"/>
              </p:ext>
            </p:extLst>
          </p:nvPr>
        </p:nvGraphicFramePr>
        <p:xfrm>
          <a:off x="1905000" y="1777648"/>
          <a:ext cx="5486400" cy="4224528"/>
        </p:xfrm>
        <a:graphic>
          <a:graphicData uri="http://schemas.openxmlformats.org/drawingml/2006/table">
            <a:tbl>
              <a:tblPr firstRow="1" bandRow="1">
                <a:tableStyleId>{5940675A-B579-460E-94D1-54222C63F5DA}</a:tableStyleId>
              </a:tblPr>
              <a:tblGrid>
                <a:gridCol w="1676400"/>
                <a:gridCol w="3810000"/>
              </a:tblGrid>
              <a:tr h="205842">
                <a:tc>
                  <a:txBody>
                    <a:bodyPr/>
                    <a:lstStyle/>
                    <a:p>
                      <a:pPr>
                        <a:lnSpc>
                          <a:spcPct val="115000"/>
                        </a:lnSpc>
                        <a:spcAft>
                          <a:spcPts val="0"/>
                        </a:spcAft>
                      </a:pPr>
                      <a:r>
                        <a:rPr lang="en-US" sz="1200" b="1" dirty="0">
                          <a:solidFill>
                            <a:schemeClr val="bg1"/>
                          </a:solidFill>
                          <a:effectLst/>
                          <a:latin typeface="Arial" panose="020B0604020202020204" pitchFamily="34" charset="0"/>
                          <a:cs typeface="Arial" panose="020B0604020202020204" pitchFamily="34" charset="0"/>
                        </a:rPr>
                        <a:t>Coenzyme</a:t>
                      </a:r>
                      <a:endParaRPr lang="en-IN" sz="800" b="1" dirty="0">
                        <a:solidFill>
                          <a:schemeClr val="bg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F97"/>
                    </a:solidFill>
                  </a:tcPr>
                </a:tc>
                <a:tc>
                  <a:txBody>
                    <a:bodyPr/>
                    <a:lstStyle/>
                    <a:p>
                      <a:pPr marL="165100">
                        <a:lnSpc>
                          <a:spcPct val="115000"/>
                        </a:lnSpc>
                        <a:spcAft>
                          <a:spcPts val="0"/>
                        </a:spcAft>
                      </a:pPr>
                      <a:r>
                        <a:rPr lang="en-US" sz="1200" b="1" dirty="0">
                          <a:solidFill>
                            <a:schemeClr val="bg1"/>
                          </a:solidFill>
                          <a:effectLst/>
                          <a:latin typeface="Arial" panose="020B0604020202020204" pitchFamily="34" charset="0"/>
                          <a:cs typeface="Arial" panose="020B0604020202020204" pitchFamily="34" charset="0"/>
                        </a:rPr>
                        <a:t>Example of Function</a:t>
                      </a:r>
                      <a:endParaRPr lang="en-IN" sz="800" b="1" dirty="0">
                        <a:solidFill>
                          <a:schemeClr val="bg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F97"/>
                    </a:solidFill>
                  </a:tcPr>
                </a:tc>
              </a:tr>
              <a:tr h="205842">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Ascorbic acid</a:t>
                      </a:r>
                      <a:endParaRPr lang="en-IN" sz="120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ct val="115000"/>
                        </a:lnSpc>
                        <a:spcAft>
                          <a:spcPts val="0"/>
                        </a:spcAft>
                      </a:pPr>
                      <a:r>
                        <a:rPr lang="en-US" sz="1200">
                          <a:effectLst/>
                          <a:latin typeface="Arial" panose="020B0604020202020204" pitchFamily="34" charset="0"/>
                          <a:cs typeface="Arial" panose="020B0604020202020204" pitchFamily="34" charset="0"/>
                        </a:rPr>
                        <a:t>Collagen fiber formation; carries electrons</a:t>
                      </a:r>
                      <a:endParaRPr lang="en-IN" sz="120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42">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(vitamin </a:t>
                      </a:r>
                      <a:r>
                        <a:rPr lang="en-US" sz="1200" dirty="0" smtClean="0">
                          <a:effectLst/>
                          <a:latin typeface="Arial" panose="020B0604020202020204" pitchFamily="34" charset="0"/>
                          <a:cs typeface="Arial" panose="020B0604020202020204" pitchFamily="34" charset="0"/>
                        </a:rPr>
                        <a:t>C)</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ct val="115000"/>
                        </a:lnSpc>
                        <a:spcAft>
                          <a:spcPts val="0"/>
                        </a:spcAft>
                      </a:pPr>
                      <a:r>
                        <a:rPr lang="en-US" sz="1200">
                          <a:effectLst/>
                          <a:latin typeface="Arial" panose="020B0604020202020204" pitchFamily="34" charset="0"/>
                          <a:cs typeface="Arial" panose="020B0604020202020204" pitchFamily="34" charset="0"/>
                        </a:rPr>
                        <a:t>during peroxide breakdown (in lysosomes)</a:t>
                      </a:r>
                      <a:endParaRPr lang="en-IN" sz="120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42">
                <a:tc>
                  <a:txBody>
                    <a:bodyPr/>
                    <a:lstStyle/>
                    <a:p>
                      <a:pPr>
                        <a:lnSpc>
                          <a:spcPct val="115000"/>
                        </a:lnSpc>
                        <a:spcAft>
                          <a:spcPts val="0"/>
                        </a:spcAft>
                      </a:pPr>
                      <a:r>
                        <a:rPr lang="en-US" sz="1200" spc="-150" dirty="0">
                          <a:effectLst/>
                          <a:latin typeface="Arial" panose="020B0604020202020204" pitchFamily="34" charset="0"/>
                          <a:cs typeface="Arial" panose="020B0604020202020204" pitchFamily="34" charset="0"/>
                        </a:rPr>
                        <a:t>ATP</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ct val="115000"/>
                        </a:lnSpc>
                        <a:spcAft>
                          <a:spcPts val="0"/>
                        </a:spcAft>
                      </a:pPr>
                      <a:r>
                        <a:rPr lang="en-US" sz="1200" dirty="0">
                          <a:effectLst/>
                          <a:latin typeface="Arial" panose="020B0604020202020204" pitchFamily="34" charset="0"/>
                          <a:cs typeface="Arial" panose="020B0604020202020204" pitchFamily="34" charset="0"/>
                        </a:rPr>
                        <a:t>Transfers energy with a phosphate group</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42">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NAD, NAD</a:t>
                      </a:r>
                      <a:r>
                        <a:rPr lang="en-US" sz="1200" baseline="30000" dirty="0">
                          <a:effectLst/>
                          <a:latin typeface="Arial" panose="020B0604020202020204" pitchFamily="34" charset="0"/>
                          <a:cs typeface="Arial" panose="020B0604020202020204" pitchFamily="34" charset="0"/>
                        </a:rPr>
                        <a:t>+</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ct val="115000"/>
                        </a:lnSpc>
                        <a:spcAft>
                          <a:spcPts val="0"/>
                        </a:spcAft>
                      </a:pPr>
                      <a:r>
                        <a:rPr lang="en-US" sz="1200" dirty="0">
                          <a:effectLst/>
                          <a:latin typeface="Arial" panose="020B0604020202020204" pitchFamily="34" charset="0"/>
                          <a:cs typeface="Arial" panose="020B0604020202020204" pitchFamily="34" charset="0"/>
                        </a:rPr>
                        <a:t>Carries electrons during glycolysis</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42">
                <a:tc>
                  <a:txBody>
                    <a:bodyPr/>
                    <a:lstStyle/>
                    <a:p>
                      <a:pPr>
                        <a:lnSpc>
                          <a:spcPct val="115000"/>
                        </a:lnSpc>
                        <a:spcAft>
                          <a:spcPts val="0"/>
                        </a:spcAft>
                      </a:pPr>
                      <a:r>
                        <a:rPr lang="en-US" sz="1200" dirty="0" smtClean="0">
                          <a:effectLst/>
                          <a:latin typeface="Arial" panose="020B0604020202020204" pitchFamily="34" charset="0"/>
                          <a:cs typeface="Arial" panose="020B0604020202020204" pitchFamily="34" charset="0"/>
                        </a:rPr>
                        <a:t>NADP, NADPH</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ct val="115000"/>
                        </a:lnSpc>
                        <a:spcAft>
                          <a:spcPts val="0"/>
                        </a:spcAft>
                      </a:pPr>
                      <a:r>
                        <a:rPr lang="en-US" sz="1200">
                          <a:effectLst/>
                          <a:latin typeface="Arial" panose="020B0604020202020204" pitchFamily="34" charset="0"/>
                          <a:cs typeface="Arial" panose="020B0604020202020204" pitchFamily="34" charset="0"/>
                        </a:rPr>
                        <a:t>Carries electrons, hydrogen atoms during</a:t>
                      </a:r>
                      <a:endParaRPr lang="en-IN" sz="120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42">
                <a:tc>
                  <a:txBody>
                    <a:bodyPr/>
                    <a:lstStyle/>
                    <a:p>
                      <a:pPr>
                        <a:lnSpc>
                          <a:spcPct val="115000"/>
                        </a:lnSpc>
                        <a:spcAft>
                          <a:spcPts val="0"/>
                        </a:spcAft>
                      </a:pPr>
                      <a:r>
                        <a:rPr lang="en-IN" sz="1200">
                          <a:effectLst/>
                          <a:latin typeface="Arial" panose="020B0604020202020204" pitchFamily="34" charset="0"/>
                          <a:cs typeface="Arial" panose="020B0604020202020204" pitchFamily="34" charset="0"/>
                        </a:rPr>
                        <a:t> </a:t>
                      </a:r>
                      <a:endParaRPr lang="en-IN" sz="120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ct val="115000"/>
                        </a:lnSpc>
                        <a:spcAft>
                          <a:spcPts val="0"/>
                        </a:spcAft>
                      </a:pPr>
                      <a:r>
                        <a:rPr lang="en-US" sz="1200">
                          <a:effectLst/>
                          <a:latin typeface="Arial" panose="020B0604020202020204" pitchFamily="34" charset="0"/>
                          <a:cs typeface="Arial" panose="020B0604020202020204" pitchFamily="34" charset="0"/>
                        </a:rPr>
                        <a:t>photosynthesis</a:t>
                      </a:r>
                      <a:endParaRPr lang="en-IN" sz="120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42">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FAD, FADH, FADH</a:t>
                      </a:r>
                      <a:r>
                        <a:rPr lang="en-US" sz="1200" baseline="-25000" dirty="0">
                          <a:effectLst/>
                          <a:latin typeface="Arial" panose="020B0604020202020204" pitchFamily="34" charset="0"/>
                          <a:cs typeface="Arial" panose="020B0604020202020204" pitchFamily="34" charset="0"/>
                        </a:rPr>
                        <a:t>2</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ct val="115000"/>
                        </a:lnSpc>
                        <a:spcAft>
                          <a:spcPts val="0"/>
                        </a:spcAft>
                      </a:pPr>
                      <a:r>
                        <a:rPr lang="en-US" sz="1200">
                          <a:effectLst/>
                          <a:latin typeface="Arial" panose="020B0604020202020204" pitchFamily="34" charset="0"/>
                          <a:cs typeface="Arial" panose="020B0604020202020204" pitchFamily="34" charset="0"/>
                        </a:rPr>
                        <a:t>Carries electrons during aerobic respiration</a:t>
                      </a:r>
                      <a:endParaRPr lang="en-IN" sz="120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42">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CoA</a:t>
                      </a:r>
                      <a:endParaRPr lang="en-IN" sz="120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ct val="115000"/>
                        </a:lnSpc>
                        <a:spcAft>
                          <a:spcPts val="0"/>
                        </a:spcAft>
                      </a:pPr>
                      <a:r>
                        <a:rPr lang="en-US" sz="1200">
                          <a:effectLst/>
                          <a:latin typeface="Arial" panose="020B0604020202020204" pitchFamily="34" charset="0"/>
                          <a:cs typeface="Arial" panose="020B0604020202020204" pitchFamily="34" charset="0"/>
                        </a:rPr>
                        <a:t>Carries acetyl group (COCH</a:t>
                      </a:r>
                      <a:r>
                        <a:rPr lang="en-US" sz="1200" baseline="-25000">
                          <a:effectLst/>
                          <a:latin typeface="Arial" panose="020B0604020202020204" pitchFamily="34" charset="0"/>
                          <a:cs typeface="Arial" panose="020B0604020202020204" pitchFamily="34" charset="0"/>
                        </a:rPr>
                        <a:t>3</a:t>
                      </a:r>
                      <a:r>
                        <a:rPr lang="en-US" sz="1200">
                          <a:effectLst/>
                          <a:latin typeface="Arial" panose="020B0604020202020204" pitchFamily="34" charset="0"/>
                          <a:cs typeface="Arial" panose="020B0604020202020204" pitchFamily="34" charset="0"/>
                        </a:rPr>
                        <a:t>) during</a:t>
                      </a:r>
                      <a:endParaRPr lang="en-IN" sz="120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42">
                <a:tc>
                  <a:txBody>
                    <a:bodyPr/>
                    <a:lstStyle/>
                    <a:p>
                      <a:pPr>
                        <a:lnSpc>
                          <a:spcPct val="115000"/>
                        </a:lnSpc>
                        <a:spcAft>
                          <a:spcPts val="0"/>
                        </a:spcAft>
                      </a:pPr>
                      <a:r>
                        <a:rPr lang="en-IN" sz="1200">
                          <a:effectLst/>
                          <a:latin typeface="Arial" panose="020B0604020202020204" pitchFamily="34" charset="0"/>
                          <a:cs typeface="Arial" panose="020B0604020202020204" pitchFamily="34" charset="0"/>
                        </a:rPr>
                        <a:t> </a:t>
                      </a:r>
                      <a:endParaRPr lang="en-IN" sz="120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ct val="115000"/>
                        </a:lnSpc>
                        <a:spcAft>
                          <a:spcPts val="0"/>
                        </a:spcAft>
                      </a:pPr>
                      <a:r>
                        <a:rPr lang="en-US" sz="1200" dirty="0">
                          <a:effectLst/>
                          <a:latin typeface="Arial" panose="020B0604020202020204" pitchFamily="34" charset="0"/>
                          <a:cs typeface="Arial" panose="020B0604020202020204" pitchFamily="34" charset="0"/>
                        </a:rPr>
                        <a:t>glycolysis</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42">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Coenzyme Q</a:t>
                      </a:r>
                      <a:r>
                        <a:rPr lang="en-US" sz="1200" baseline="-25000" dirty="0">
                          <a:effectLst/>
                          <a:latin typeface="Arial" panose="020B0604020202020204" pitchFamily="34" charset="0"/>
                          <a:cs typeface="Arial" panose="020B0604020202020204" pitchFamily="34" charset="0"/>
                        </a:rPr>
                        <a:t>l0</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ct val="115000"/>
                        </a:lnSpc>
                        <a:spcAft>
                          <a:spcPts val="0"/>
                        </a:spcAft>
                      </a:pPr>
                      <a:r>
                        <a:rPr lang="en-US" sz="1200" dirty="0">
                          <a:effectLst/>
                          <a:latin typeface="Arial" panose="020B0604020202020204" pitchFamily="34" charset="0"/>
                          <a:cs typeface="Arial" panose="020B0604020202020204" pitchFamily="34" charset="0"/>
                        </a:rPr>
                        <a:t>Carries electrons in electron transfer chains</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42">
                <a:tc>
                  <a:txBody>
                    <a:bodyPr/>
                    <a:lstStyle/>
                    <a:p>
                      <a:pPr>
                        <a:lnSpc>
                          <a:spcPct val="115000"/>
                        </a:lnSpc>
                        <a:spcAft>
                          <a:spcPts val="0"/>
                        </a:spcAft>
                      </a:pPr>
                      <a:r>
                        <a:rPr lang="en-IN" sz="1200">
                          <a:effectLst/>
                          <a:latin typeface="Arial" panose="020B0604020202020204" pitchFamily="34" charset="0"/>
                          <a:cs typeface="Arial" panose="020B0604020202020204" pitchFamily="34" charset="0"/>
                        </a:rPr>
                        <a:t> </a:t>
                      </a:r>
                      <a:endParaRPr lang="en-IN" sz="120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ct val="115000"/>
                        </a:lnSpc>
                        <a:spcAft>
                          <a:spcPts val="0"/>
                        </a:spcAft>
                      </a:pPr>
                      <a:r>
                        <a:rPr lang="en-US" sz="1200">
                          <a:effectLst/>
                          <a:latin typeface="Arial" panose="020B0604020202020204" pitchFamily="34" charset="0"/>
                          <a:cs typeface="Arial" panose="020B0604020202020204" pitchFamily="34" charset="0"/>
                        </a:rPr>
                        <a:t>of aerobic respiration</a:t>
                      </a:r>
                      <a:endParaRPr lang="en-IN" sz="120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42">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Biotin (vitamin </a:t>
                      </a:r>
                      <a:r>
                        <a:rPr lang="en-US" sz="1200" kern="1200" dirty="0" smtClean="0">
                          <a:effectLst/>
                          <a:latin typeface="Arial" panose="020B0604020202020204" pitchFamily="34" charset="0"/>
                          <a:cs typeface="Arial" panose="020B0604020202020204" pitchFamily="34" charset="0"/>
                        </a:rPr>
                        <a:t>B</a:t>
                      </a:r>
                      <a:r>
                        <a:rPr lang="en-US" sz="1200" kern="1200" baseline="-25000" dirty="0" smtClean="0">
                          <a:effectLst/>
                          <a:latin typeface="Arial" panose="020B0604020202020204" pitchFamily="34" charset="0"/>
                          <a:cs typeface="Arial" panose="020B0604020202020204" pitchFamily="34" charset="0"/>
                        </a:rPr>
                        <a:t>7</a:t>
                      </a:r>
                      <a:r>
                        <a:rPr lang="en-US" sz="1200" spc="150" dirty="0" smtClean="0">
                          <a:effectLst/>
                          <a:latin typeface="Arial" panose="020B0604020202020204" pitchFamily="34" charset="0"/>
                          <a:cs typeface="Arial" panose="020B0604020202020204" pitchFamily="34" charset="0"/>
                        </a:rPr>
                        <a:t>)</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ct val="115000"/>
                        </a:lnSpc>
                        <a:spcAft>
                          <a:spcPts val="0"/>
                        </a:spcAft>
                      </a:pPr>
                      <a:r>
                        <a:rPr lang="en-US" sz="1200" dirty="0">
                          <a:effectLst/>
                          <a:latin typeface="Arial" panose="020B0604020202020204" pitchFamily="34" charset="0"/>
                          <a:cs typeface="Arial" panose="020B0604020202020204" pitchFamily="34" charset="0"/>
                        </a:rPr>
                        <a:t>Carries C0</a:t>
                      </a:r>
                      <a:r>
                        <a:rPr lang="en-US" sz="1200" baseline="-250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 during fatty acid synthesis</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42">
                <a:tc>
                  <a:txBody>
                    <a:bodyPr/>
                    <a:lstStyle/>
                    <a:p>
                      <a:pPr>
                        <a:lnSpc>
                          <a:spcPct val="115000"/>
                        </a:lnSpc>
                        <a:spcAft>
                          <a:spcPts val="0"/>
                        </a:spcAft>
                      </a:pPr>
                      <a:r>
                        <a:rPr lang="en-US" sz="1200" dirty="0" err="1">
                          <a:effectLst/>
                          <a:latin typeface="Arial" panose="020B0604020202020204" pitchFamily="34" charset="0"/>
                          <a:cs typeface="Arial" panose="020B0604020202020204" pitchFamily="34" charset="0"/>
                        </a:rPr>
                        <a:t>Heme</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ct val="115000"/>
                        </a:lnSpc>
                        <a:spcAft>
                          <a:spcPts val="0"/>
                        </a:spcAft>
                      </a:pPr>
                      <a:r>
                        <a:rPr lang="en-US" sz="1200" dirty="0">
                          <a:effectLst/>
                          <a:latin typeface="Arial" panose="020B0604020202020204" pitchFamily="34" charset="0"/>
                          <a:cs typeface="Arial" panose="020B0604020202020204" pitchFamily="34" charset="0"/>
                        </a:rPr>
                        <a:t>Accepts and donates electrons</a:t>
                      </a:r>
                      <a:endParaRPr lang="en-IN" sz="1200" dirty="0">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69" y="228600"/>
            <a:ext cx="8032638" cy="828237"/>
          </a:xfrm>
        </p:spPr>
        <p:txBody>
          <a:bodyPr/>
          <a:lstStyle/>
          <a:p>
            <a:r>
              <a:rPr lang="en-US" altLang="en-US" dirty="0" err="1" smtClean="0"/>
              <a:t>Heme</a:t>
            </a:r>
            <a:endParaRPr lang="en-US" altLang="en-US" dirty="0"/>
          </a:p>
        </p:txBody>
      </p:sp>
      <p:pic>
        <p:nvPicPr>
          <p:cNvPr id="2" name="Picture 1" descr="An illustration shows a chemical and molecular structure adjacent to each other. The illustration shows a small brown ball labeled as, “iron atom” with a network of thick lines around it. The chemical structure shows the label “Fe” at the center connected to the components “N”, “CH3”, “CH2”, “O” and “O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482" y="1606267"/>
            <a:ext cx="7811036" cy="4320656"/>
          </a:xfrm>
          <a:prstGeom prst="rect">
            <a:avLst/>
          </a:prstGeom>
        </p:spPr>
      </p:pic>
    </p:spTree>
  </p:cSld>
  <p:clrMapOvr>
    <a:masterClrMapping/>
  </p:clrMapOvr>
  <p:transition xmlns:p14="http://schemas.microsoft.com/office/powerpoint/2010/mai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ATP—A Special Coenzyme (1 of 3)</a:t>
            </a:r>
            <a:endParaRPr lang="en-US" dirty="0"/>
          </a:p>
        </p:txBody>
      </p:sp>
      <p:sp>
        <p:nvSpPr>
          <p:cNvPr id="61443" name="Content Placeholder 2"/>
          <p:cNvSpPr>
            <a:spLocks noGrp="1"/>
          </p:cNvSpPr>
          <p:nvPr>
            <p:ph idx="1"/>
          </p:nvPr>
        </p:nvSpPr>
        <p:spPr/>
        <p:txBody>
          <a:bodyPr/>
          <a:lstStyle/>
          <a:p>
            <a:r>
              <a:rPr lang="en-US" altLang="en-US" dirty="0" smtClean="0"/>
              <a:t>ATP (adenosine triphosphate) functions as a cofactor in many reactions</a:t>
            </a:r>
          </a:p>
          <a:p>
            <a:pPr lvl="1"/>
            <a:r>
              <a:rPr lang="en-US" altLang="en-US" dirty="0" smtClean="0"/>
              <a:t>Bonds between phosphate groups hold a lot of energy</a:t>
            </a:r>
          </a:p>
          <a:p>
            <a:pPr lvl="1"/>
            <a:r>
              <a:rPr lang="en-US" altLang="en-US" dirty="0" smtClean="0"/>
              <a:t>When a phosphate group is transferred via the process of </a:t>
            </a:r>
            <a:r>
              <a:rPr lang="en-US" altLang="en-US" i="1" dirty="0" smtClean="0"/>
              <a:t>phosphorylation</a:t>
            </a:r>
            <a:r>
              <a:rPr lang="en-US" altLang="en-US" dirty="0" smtClean="0"/>
              <a:t>, energy is transferred along with it</a:t>
            </a: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altLang="en-US" dirty="0" smtClean="0"/>
              <a:t>ATP—A Special Coenzyme (2 of 3)</a:t>
            </a:r>
            <a:endParaRPr lang="en-US" dirty="0"/>
          </a:p>
        </p:txBody>
      </p:sp>
      <p:sp>
        <p:nvSpPr>
          <p:cNvPr id="63491" name="Content Placeholder 2"/>
          <p:cNvSpPr>
            <a:spLocks noGrp="1"/>
          </p:cNvSpPr>
          <p:nvPr>
            <p:ph idx="1"/>
          </p:nvPr>
        </p:nvSpPr>
        <p:spPr/>
        <p:txBody>
          <a:bodyPr/>
          <a:lstStyle/>
          <a:p>
            <a:r>
              <a:rPr lang="en-US" altLang="en-US" smtClean="0"/>
              <a:t>ATP/ADP cycle: </a:t>
            </a:r>
          </a:p>
          <a:p>
            <a:pPr lvl="1"/>
            <a:r>
              <a:rPr lang="en-US" altLang="en-US" smtClean="0"/>
              <a:t>Process by which cells regenerate ATP</a:t>
            </a:r>
          </a:p>
          <a:p>
            <a:pPr lvl="1"/>
            <a:r>
              <a:rPr lang="en-US" altLang="en-US" smtClean="0"/>
              <a:t>ADP (adenosine diphosphate) forms when a phosphate group is removed from ATP, then ATP forms again as ADP gains a phosphate group</a:t>
            </a:r>
          </a:p>
          <a:p>
            <a:r>
              <a:rPr lang="en-US" altLang="en-US" smtClean="0"/>
              <a:t>The ATP/ADP cycle couples endergonic reactions with exergonic ones</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Energy’s One-Way Flow</a:t>
            </a:r>
            <a:endParaRPr lang="en-US" dirty="0"/>
          </a:p>
        </p:txBody>
      </p:sp>
      <p:sp>
        <p:nvSpPr>
          <p:cNvPr id="19459" name="Content Placeholder 2"/>
          <p:cNvSpPr>
            <a:spLocks noGrp="1"/>
          </p:cNvSpPr>
          <p:nvPr>
            <p:ph idx="1"/>
          </p:nvPr>
        </p:nvSpPr>
        <p:spPr/>
        <p:txBody>
          <a:bodyPr/>
          <a:lstStyle/>
          <a:p>
            <a:r>
              <a:rPr lang="en-US" altLang="en-US" smtClean="0"/>
              <a:t>Work occurs as a result of energy transfers</a:t>
            </a:r>
          </a:p>
          <a:p>
            <a:pPr lvl="1"/>
            <a:r>
              <a:rPr lang="en-US" altLang="en-US" smtClean="0"/>
              <a:t>Energy lost from a transfer is usually in the form of heat</a:t>
            </a:r>
          </a:p>
          <a:p>
            <a:pPr lvl="1"/>
            <a:r>
              <a:rPr lang="en-US" altLang="en-US" smtClean="0"/>
              <a:t>Since heat is not useful for doing work, the total amount of energy available for doing work in the universe is always decreasing</a:t>
            </a:r>
          </a:p>
          <a:p>
            <a:pPr lvl="1"/>
            <a:r>
              <a:rPr lang="en-US" altLang="en-US" smtClean="0"/>
              <a:t>Lost energy must be replenished for life to continue</a:t>
            </a: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it-IT" altLang="en-US" dirty="0" smtClean="0"/>
              <a:t>ATP—A Special Coenzyme (3 of 3)</a:t>
            </a:r>
            <a:endParaRPr lang="en-US" altLang="en-US" dirty="0"/>
          </a:p>
        </p:txBody>
      </p:sp>
      <p:pic>
        <p:nvPicPr>
          <p:cNvPr id="3" name="Picture 2" descr="A figure shows three illustrations (A, B and C) along with their descriptions shown one below the other. The first illustration “A” shows a network of different colored beads arranged in “L” shape. The layer at the top labeled adenine is formed by a network of black, blue and white balls. The bottom layer labeled ribose is formed by a network of red, white and black balls. The horizontal layer labeled three phosphate groups is formed by a network of yellow and red balls. The corresponding illustration reads, “ATP. Bonds between its phosphate groups hold a lot of energy.” The second illustration “B” shows a horizontal strip that is divided into three parts. The first part has labels, “adenine”, “ribose”, “P” and “AMP.” The second part of the strip has labels “P” and “ADP” while the third part has the labels, “ATP” and “P.” The corresponding description reads, “After ATP loses one phosphate group, the nucleotide is ADP (adenosine diphosphate); after losing two, it is AMP (adenosine monophosphate). The third illustration “C” shows a clock-wise, cyclic process that is labeled as, “ADP+Pi” points to a circular disc is labeled as, “ATP” and this points back to ADP+Pi. On the right side, energy comes in and on the left, energy goes out. The corresponding description reads, “The ATP/ADP cycle. ADP forms in a reaction that removes a phosphate group from ATP (Pi is an abbreviation for phosphate group). Energy released in this exergonic reaction drives other reactions that are the stuff of cellular work. ATP forms again in endergonic reactions that phosphorylate AD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5936" y="1143000"/>
            <a:ext cx="3252128" cy="4923198"/>
          </a:xfrm>
          <a:prstGeom prst="rect">
            <a:avLst/>
          </a:prstGeom>
        </p:spPr>
      </p:pic>
    </p:spTree>
  </p:cSld>
  <p:clrMapOvr>
    <a:masterClrMapping/>
  </p:clrMapOvr>
  <p:transition xmlns:p14="http://schemas.microsoft.com/office/powerpoint/2010/mai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9169" y="152400"/>
            <a:ext cx="8032638" cy="1004011"/>
          </a:xfrm>
        </p:spPr>
        <p:txBody>
          <a:bodyPr>
            <a:normAutofit fontScale="90000"/>
          </a:bodyPr>
          <a:lstStyle/>
          <a:p>
            <a:r>
              <a:rPr lang="en-US" altLang="en-US" dirty="0" smtClean="0"/>
              <a:t>Coupling Endergonic and Exergonic Reactions</a:t>
            </a:r>
            <a:endParaRPr lang="en-US" altLang="en-US" dirty="0"/>
          </a:p>
        </p:txBody>
      </p:sp>
      <p:pic>
        <p:nvPicPr>
          <p:cNvPr id="2" name="Picture 1" descr="An illustration shows two horizontal strips placed at the top and bottom. The label for the top strip is, “Organic compounds (e.g.,carbohydrates, fats, proteins)” while the label for the bottom strip is, “small molecules (e.g., carbon dioxide, water).” Two parallel pointers are shown between the horizontal strip, with one pointing upwards and the other pointing downwards. Two rings indicating cyclic processes are shown one below the other. The first ring shows the cyclic flow from ADP + Pi to ATP and back to the source. There is an energy input and output during the process. The second ring shows the cyclic flow from oxidized coenzymes to reduced coenzymes and back to the source. Here too, there is an energy flow input and output during the proc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300" y="1295400"/>
            <a:ext cx="5105400" cy="4718706"/>
          </a:xfrm>
          <a:prstGeom prst="rect">
            <a:avLst/>
          </a:prstGeom>
        </p:spPr>
      </p:pic>
    </p:spTree>
  </p:cSld>
  <p:clrMapOvr>
    <a:masterClrMapping/>
  </p:clrMapOvr>
  <p:transition xmlns:p14="http://schemas.microsoft.com/office/powerpoint/2010/mai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5.6 Diffusion and Membranes</a:t>
            </a:r>
            <a:endParaRPr lang="en-US" dirty="0"/>
          </a:p>
        </p:txBody>
      </p:sp>
      <p:sp>
        <p:nvSpPr>
          <p:cNvPr id="66563" name="Content Placeholder 2"/>
          <p:cNvSpPr>
            <a:spLocks noGrp="1"/>
          </p:cNvSpPr>
          <p:nvPr>
            <p:ph idx="1"/>
          </p:nvPr>
        </p:nvSpPr>
        <p:spPr/>
        <p:txBody>
          <a:bodyPr/>
          <a:lstStyle/>
          <a:p>
            <a:r>
              <a:rPr lang="en-US" altLang="en-US" smtClean="0"/>
              <a:t>Diffusion: spontaneous spreading of molecules or atoms</a:t>
            </a:r>
          </a:p>
          <a:p>
            <a:r>
              <a:rPr lang="en-US" altLang="en-US" smtClean="0"/>
              <a:t>What affects the rate of diffusion?</a:t>
            </a:r>
          </a:p>
          <a:p>
            <a:pPr lvl="1"/>
            <a:r>
              <a:rPr lang="en-US" altLang="en-US" smtClean="0"/>
              <a:t>Concentration</a:t>
            </a:r>
          </a:p>
          <a:p>
            <a:pPr lvl="1"/>
            <a:r>
              <a:rPr lang="en-US" altLang="en-US" smtClean="0"/>
              <a:t>Temperature</a:t>
            </a:r>
          </a:p>
          <a:p>
            <a:pPr lvl="1"/>
            <a:r>
              <a:rPr lang="en-US" altLang="en-US" smtClean="0"/>
              <a:t>Size</a:t>
            </a:r>
          </a:p>
          <a:p>
            <a:pPr lvl="1"/>
            <a:r>
              <a:rPr lang="en-US" altLang="en-US" smtClean="0"/>
              <a:t>Charge</a:t>
            </a:r>
          </a:p>
          <a:p>
            <a:pPr lvl="1"/>
            <a:r>
              <a:rPr lang="en-US" altLang="en-US" smtClean="0"/>
              <a:t>Pressure</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152400"/>
            <a:ext cx="8032638" cy="762000"/>
          </a:xfrm>
        </p:spPr>
        <p:txBody>
          <a:bodyPr>
            <a:normAutofit/>
          </a:bodyPr>
          <a:lstStyle/>
          <a:p>
            <a:r>
              <a:rPr lang="en-US" altLang="en-US" dirty="0" smtClean="0"/>
              <a:t>Semipermeable Membranes</a:t>
            </a:r>
            <a:endParaRPr lang="en-US" dirty="0"/>
          </a:p>
        </p:txBody>
      </p:sp>
      <p:sp>
        <p:nvSpPr>
          <p:cNvPr id="67587" name="Content Placeholder 2"/>
          <p:cNvSpPr>
            <a:spLocks noGrp="1"/>
          </p:cNvSpPr>
          <p:nvPr>
            <p:ph type="body" sz="half" idx="2"/>
          </p:nvPr>
        </p:nvSpPr>
        <p:spPr>
          <a:xfrm>
            <a:off x="519168" y="1066800"/>
            <a:ext cx="8091431" cy="3200400"/>
          </a:xfrm>
        </p:spPr>
        <p:txBody>
          <a:bodyPr>
            <a:normAutofit/>
          </a:bodyPr>
          <a:lstStyle/>
          <a:p>
            <a:pPr marL="285750" indent="-285750">
              <a:buFont typeface="Arial" panose="020B0604020202020204" pitchFamily="34" charset="0"/>
              <a:buChar char="•"/>
            </a:pPr>
            <a:r>
              <a:rPr lang="en-US" altLang="en-US" sz="2800" dirty="0" smtClean="0"/>
              <a:t>Lipid bilayers are selectively permeable</a:t>
            </a:r>
          </a:p>
          <a:p>
            <a:pPr marL="800100" lvl="1" indent="-342900">
              <a:buFont typeface="Arial" panose="020B0604020202020204" pitchFamily="34" charset="0"/>
              <a:buChar char="–"/>
            </a:pPr>
            <a:r>
              <a:rPr lang="en-US" altLang="en-US" sz="2400" dirty="0" smtClean="0"/>
              <a:t>Water can cross, but ions and most polar molecules cannot</a:t>
            </a:r>
            <a:endParaRPr lang="en-US" altLang="en-US" sz="2400" dirty="0"/>
          </a:p>
        </p:txBody>
      </p:sp>
      <p:pic>
        <p:nvPicPr>
          <p:cNvPr id="2" name="Picture 1" descr="An illustration shows lipid bilayers with two bands of textual information above it. The first band with the information reads, “hydrophobic molecules (steroids, fats, oils) gases (O2, CO2, N2) small uncharged polar molecules (H2O, ethanol, urea)” is shown seeping down through the lipid bilayer. The second band with the information reads, “large uncharged polar molecules (glucose) ions (Na+, H+, HCO3–) charged molecules (proteins, nucleic acids, amino acids)” are shown only up to the beginning of the lipid bilayer. A prohibited symbol is shown on the lipid bilayer below the second illustr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100" y="2895600"/>
            <a:ext cx="5257800" cy="2995974"/>
          </a:xfrm>
          <a:prstGeom prst="rect">
            <a:avLst/>
          </a:prstGeom>
        </p:spPr>
      </p:pic>
    </p:spTree>
  </p:cSld>
  <p:clrMapOvr>
    <a:masterClrMapping/>
  </p:clrMapOvr>
  <p:transition xmlns:p14="http://schemas.microsoft.com/office/powerpoint/2010/mai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Osmosis</a:t>
            </a:r>
            <a:endParaRPr lang="en-US" dirty="0"/>
          </a:p>
        </p:txBody>
      </p:sp>
      <p:sp>
        <p:nvSpPr>
          <p:cNvPr id="69635" name="Content Placeholder 2"/>
          <p:cNvSpPr>
            <a:spLocks noGrp="1"/>
          </p:cNvSpPr>
          <p:nvPr>
            <p:ph idx="1"/>
          </p:nvPr>
        </p:nvSpPr>
        <p:spPr/>
        <p:txBody>
          <a:bodyPr/>
          <a:lstStyle/>
          <a:p>
            <a:r>
              <a:rPr lang="en-US" altLang="en-US" dirty="0" smtClean="0"/>
              <a:t>Diffusion of water across a selectively permeable membrane</a:t>
            </a:r>
          </a:p>
          <a:p>
            <a:pPr lvl="1"/>
            <a:r>
              <a:rPr lang="en-US" altLang="en-US" dirty="0" smtClean="0"/>
              <a:t>Occurs in response to a difference in solute concentration (tonicity) between the fluids on either side of the membrane</a:t>
            </a:r>
          </a:p>
          <a:p>
            <a:pPr lvl="2"/>
            <a:r>
              <a:rPr lang="en-US" altLang="en-US" dirty="0" smtClean="0"/>
              <a:t>Isotonic: equal solute concentrations; no osmosis</a:t>
            </a:r>
          </a:p>
          <a:p>
            <a:pPr lvl="2"/>
            <a:r>
              <a:rPr lang="en-US" altLang="en-US" dirty="0" smtClean="0"/>
              <a:t>Hypotonic: low solute relative to another fluid; water flows out of hypotonic cytoplasm</a:t>
            </a:r>
          </a:p>
          <a:p>
            <a:pPr lvl="2"/>
            <a:r>
              <a:rPr lang="en-US" altLang="en-US" dirty="0" smtClean="0"/>
              <a:t>Hypertonic: high solute relative to another fluid; water flows into hypertonic cytoplasm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69" y="76200"/>
            <a:ext cx="8032638" cy="1004011"/>
          </a:xfrm>
        </p:spPr>
        <p:txBody>
          <a:bodyPr/>
          <a:lstStyle/>
          <a:p>
            <a:r>
              <a:rPr lang="en-US" altLang="en-US" dirty="0" smtClean="0"/>
              <a:t>Osmosis = Diffusion of Water</a:t>
            </a:r>
            <a:endParaRPr lang="en-US" altLang="en-US" dirty="0"/>
          </a:p>
        </p:txBody>
      </p:sp>
      <p:pic>
        <p:nvPicPr>
          <p:cNvPr id="2" name="Picture 1" descr="An illustration shows two “U” shaped structures adjacent to each other with a slit at the turning of the curve at the bottom. There is a horizontal marking in the middle of the parallel lines of the “U” structure. In the first structure, many spots are seen below the horizontal marking that looks like a blue fluid filled with red color particles. The slit portion is labeled as, “selectively permeable membrane.” A pointer from this structure points to the second U shaped structure in which tiny red spots are seen only below the horizontal marking on left side while it is seen all through the portion almost up to the top, exceeding the horizontal line, after the sl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0" y="1676400"/>
            <a:ext cx="7239000" cy="3768677"/>
          </a:xfrm>
          <a:prstGeom prst="rect">
            <a:avLst/>
          </a:prstGeom>
        </p:spPr>
      </p:pic>
    </p:spTree>
  </p:cSld>
  <p:clrMapOvr>
    <a:masterClrMapping/>
  </p:clrMapOvr>
  <p:transition xmlns:p14="http://schemas.microsoft.com/office/powerpoint/2010/mai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smtClean="0"/>
              <a:t>Effects of Tonicity</a:t>
            </a:r>
            <a:endParaRPr lang="en-US" dirty="0"/>
          </a:p>
        </p:txBody>
      </p:sp>
      <p:pic>
        <p:nvPicPr>
          <p:cNvPr id="3074" name="Picture 2" descr="A figure shows four illustrations (A, B, C, and D) and the corresponding descriptions are shown one below the other. Section A shows three glass jars filled with 2% sucrose, 10% sucrose and water respectively. A sac with 2% sucrose is shown above the jars and is distributed to all the three jars. Inside the three glass jars are three semi permeable bags. The bag in the first jar appears partially filled up; the second one is shrunk and the third one in the third jar is fully filled up. Arrows are shown moving away from the bag in the second jar while they are moving towards the bag in the third jar. The corresponding description below reads, “What happens when a semi permeable bag containing a solution of water and sucrose is immersed in solutions of different tonicities.” Section B shows reddish disc shaped structures that are slightly pressed at the centre. The corresponding description reads, “Red blood cells in an isotonic solution (such as the fluid portion of blood) have an indented disk shape.” Section C shows few reddish disc shaped structures and many wrinkled, irregular shaped structures. The corresponding illustration reads, “Red blood cells immersed in a hypertonic solution shrivel up because water diffuses out of them.” Section D shows reddish balls with few structures resembling dried leaves. The corresponding description reads, “Red blood cells immersed in a hypotonic solution swell up because water diffuses into them. Some of these have burst.” A label at the bottom of the illustration reads, “2 micro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87488"/>
            <a:ext cx="685641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864437"/>
      </p:ext>
    </p:extLst>
  </p:cSld>
  <p:clrMapOvr>
    <a:masterClrMapping/>
  </p:clrMapOvr>
  <p:transition xmlns:p14="http://schemas.microsoft.com/office/powerpoint/2010/mai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Turgor (1 of 2)</a:t>
            </a:r>
            <a:endParaRPr lang="en-US" dirty="0"/>
          </a:p>
        </p:txBody>
      </p:sp>
      <p:sp>
        <p:nvSpPr>
          <p:cNvPr id="71683" name="Content Placeholder 2"/>
          <p:cNvSpPr>
            <a:spLocks noGrp="1"/>
          </p:cNvSpPr>
          <p:nvPr>
            <p:ph idx="1"/>
          </p:nvPr>
        </p:nvSpPr>
        <p:spPr/>
        <p:txBody>
          <a:bodyPr/>
          <a:lstStyle/>
          <a:p>
            <a:r>
              <a:rPr lang="en-US" altLang="en-US" smtClean="0"/>
              <a:t>Stiff cell walls keep plant cells from expanding very much</a:t>
            </a:r>
          </a:p>
          <a:p>
            <a:pPr lvl="1"/>
            <a:r>
              <a:rPr lang="en-US" altLang="en-US" smtClean="0"/>
              <a:t>An inflow of water causes pressure to build up</a:t>
            </a:r>
          </a:p>
          <a:p>
            <a:pPr lvl="1"/>
            <a:r>
              <a:rPr lang="en-US" altLang="en-US" smtClean="0"/>
              <a:t>Turgor: pressure that a fluid exerts against a structure</a:t>
            </a:r>
          </a:p>
          <a:p>
            <a:pPr lvl="1"/>
            <a:r>
              <a:rPr lang="en-US" altLang="en-US" smtClean="0"/>
              <a:t>Osmotic pressure: amount of turgor that prevents osmosis into cytoplasm or other hypertonic fluid</a:t>
            </a:r>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69" y="228600"/>
            <a:ext cx="8032638" cy="752037"/>
          </a:xfrm>
        </p:spPr>
        <p:txBody>
          <a:bodyPr/>
          <a:lstStyle/>
          <a:p>
            <a:r>
              <a:rPr lang="en-US" altLang="en-US" dirty="0" smtClean="0"/>
              <a:t>Turgor (2 of 2)</a:t>
            </a:r>
            <a:endParaRPr lang="en-US" altLang="en-US" dirty="0"/>
          </a:p>
        </p:txBody>
      </p:sp>
      <p:pic>
        <p:nvPicPr>
          <p:cNvPr id="2" name="Picture 1" descr="A figure shows two illustrations “A” and “B”, one below the other along with their corresponding descriptions. Section A shows pinkish rectangular blocks that are connected to each other like polygons. Tiny bubbles are seen all over. The corresponding text reads, “A. Osmotic pressure keeps plant parts erect. These cells in an iris petal are plump with cytoplasm.” Illustration B shows irregular-shaped blocks connected to each other. Scattered dark patches on the blocks are shown. The corresponding description reads, “B Cells from a wilted iris petal. The cytoplasm shrank, and the plasma membrane moved away from the w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298" y="1752600"/>
            <a:ext cx="6153404" cy="3663662"/>
          </a:xfrm>
          <a:prstGeom prst="rect">
            <a:avLst/>
          </a:prstGeom>
        </p:spPr>
      </p:pic>
    </p:spTree>
  </p:cSld>
  <p:clrMapOvr>
    <a:masterClrMapping/>
  </p:clrMapOvr>
  <p:transition xmlns:p14="http://schemas.microsoft.com/office/powerpoint/2010/mai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5.7 Membrane Transport Mechanisms (1 of 2)</a:t>
            </a:r>
            <a:endParaRPr lang="en-US" dirty="0"/>
          </a:p>
        </p:txBody>
      </p:sp>
      <p:sp>
        <p:nvSpPr>
          <p:cNvPr id="73731" name="Content Placeholder 2"/>
          <p:cNvSpPr>
            <a:spLocks noGrp="1"/>
          </p:cNvSpPr>
          <p:nvPr>
            <p:ph idx="1"/>
          </p:nvPr>
        </p:nvSpPr>
        <p:spPr/>
        <p:txBody>
          <a:bodyPr/>
          <a:lstStyle/>
          <a:p>
            <a:r>
              <a:rPr lang="en-US" altLang="en-US" dirty="0" smtClean="0"/>
              <a:t>Transport proteins allow only specific substances to cross the membrane</a:t>
            </a:r>
          </a:p>
          <a:p>
            <a:r>
              <a:rPr lang="en-US" altLang="en-US" dirty="0" smtClean="0"/>
              <a:t>Passive transport: solutes move through membrane; requires no energy</a:t>
            </a:r>
          </a:p>
          <a:p>
            <a:pPr lvl="1"/>
            <a:r>
              <a:rPr lang="en-US" altLang="en-US" dirty="0" smtClean="0"/>
              <a:t>Example: facilitated diffusion - solute binds to transport protein and moves across membrane with its concentration gradient</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Solar Powered</a:t>
            </a:r>
            <a:endParaRPr lang="en-US" dirty="0"/>
          </a:p>
        </p:txBody>
      </p:sp>
      <p:sp>
        <p:nvSpPr>
          <p:cNvPr id="21507" name="Content Placeholder 2"/>
          <p:cNvSpPr>
            <a:spLocks noGrp="1"/>
          </p:cNvSpPr>
          <p:nvPr>
            <p:ph idx="1"/>
          </p:nvPr>
        </p:nvSpPr>
        <p:spPr/>
        <p:txBody>
          <a:bodyPr/>
          <a:lstStyle/>
          <a:p>
            <a:r>
              <a:rPr lang="en-US" altLang="en-US" dirty="0" smtClean="0"/>
              <a:t>The energy that fuels most life on Earth comes from the sun</a:t>
            </a:r>
          </a:p>
          <a:p>
            <a:pPr lvl="1"/>
            <a:r>
              <a:rPr lang="en-US" altLang="en-US" dirty="0" smtClean="0"/>
              <a:t>This energy from the sun is transferred many times until it is permanently dispersed</a:t>
            </a:r>
          </a:p>
          <a:p>
            <a:r>
              <a:rPr lang="en-US" altLang="en-US" dirty="0" smtClean="0"/>
              <a:t>Energy’s spontaneous dispersal is resisted by chemical bonds</a:t>
            </a:r>
          </a:p>
          <a:p>
            <a:pPr lvl="1"/>
            <a:r>
              <a:rPr lang="en-US" altLang="en-US" dirty="0" smtClean="0"/>
              <a:t>Energy in chemical bonds is a type of </a:t>
            </a:r>
            <a:r>
              <a:rPr lang="en-US" altLang="en-US" i="1" dirty="0" smtClean="0"/>
              <a:t>potential energy </a:t>
            </a:r>
            <a:r>
              <a:rPr lang="en-US" altLang="en-US" dirty="0" smtClean="0"/>
              <a:t>(stored energy)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Membrane Transport Mechanisms (2 of 2)</a:t>
            </a:r>
            <a:endParaRPr lang="en-US" dirty="0"/>
          </a:p>
        </p:txBody>
      </p:sp>
      <p:sp>
        <p:nvSpPr>
          <p:cNvPr id="74755" name="Content Placeholder 2"/>
          <p:cNvSpPr>
            <a:spLocks noGrp="1"/>
          </p:cNvSpPr>
          <p:nvPr>
            <p:ph idx="1"/>
          </p:nvPr>
        </p:nvSpPr>
        <p:spPr/>
        <p:txBody>
          <a:bodyPr/>
          <a:lstStyle/>
          <a:p>
            <a:r>
              <a:rPr lang="en-US" altLang="en-US" dirty="0" smtClean="0"/>
              <a:t>Active transport: transport protein pumps a solute against its concentration gradient; requires energy</a:t>
            </a:r>
          </a:p>
          <a:p>
            <a:pPr lvl="1"/>
            <a:r>
              <a:rPr lang="en-US" altLang="en-US" dirty="0" smtClean="0"/>
              <a:t>Examples: </a:t>
            </a:r>
          </a:p>
          <a:p>
            <a:pPr lvl="2"/>
            <a:r>
              <a:rPr lang="en-US" altLang="en-US" dirty="0" smtClean="0"/>
              <a:t>Calcium pumps</a:t>
            </a:r>
          </a:p>
          <a:p>
            <a:pPr lvl="2"/>
            <a:r>
              <a:rPr lang="en-US" altLang="en-US" dirty="0" smtClean="0"/>
              <a:t>Sodium–potassium pumps</a:t>
            </a:r>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828237"/>
          </a:xfrm>
        </p:spPr>
        <p:txBody>
          <a:bodyPr/>
          <a:lstStyle/>
          <a:p>
            <a:r>
              <a:rPr lang="en-US" dirty="0" smtClean="0"/>
              <a:t>Facilitated Diffusion</a:t>
            </a:r>
            <a:endParaRPr lang="en-US" dirty="0"/>
          </a:p>
        </p:txBody>
      </p:sp>
      <p:pic>
        <p:nvPicPr>
          <p:cNvPr id="4098" name="Picture 2" descr="A figure shows three illustrations A, B and C and their corresponding descriptions, one below the other. Illustration A shows a bud-shaped canal in the midst of a row of tubules. The structure is labeled as, “extracellular fluid” and “cytoplasm” in the top and bottom portions. Four clusters of interconnected small balls in red and white colors are seen in the top portion. An arrow from the second clusters directs to the vertical opening in the bud. The text below reads, “A glucose molecule (here, in extracellular fluid) binds to a glucose transporter (gray) in the plasma membrane.” Illustration B is similar to illustration A except that the second clusters are shown to be inside the bud that is partially open. This bud appears to be closing at the top and opening at the bottom which is represented through pointers on either side of the bud. The text below reads, “Binding causes the transport protein to change shape.” Illustration C is similar to illustration B except that the cluster of balls that was shown within the bud is shown below and outside it. Additionally, the top portion of the bud is open and the bottom portion is closed. The corresponding description reads, “The transport protein releases the glucose on the other side of the membrane (in cytoplasm) and resumes its original sh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 y="2441575"/>
            <a:ext cx="8801100"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687255"/>
      </p:ext>
    </p:extLst>
  </p:cSld>
  <p:clrMapOvr>
    <a:masterClrMapping/>
  </p:clrMapOvr>
  <p:transition xmlns:p14="http://schemas.microsoft.com/office/powerpoint/2010/mai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69" y="76200"/>
            <a:ext cx="8032638" cy="775411"/>
          </a:xfrm>
        </p:spPr>
        <p:txBody>
          <a:bodyPr/>
          <a:lstStyle/>
          <a:p>
            <a:r>
              <a:rPr lang="en-US" altLang="en-US" smtClean="0"/>
              <a:t>Sodium–Potassium Pump</a:t>
            </a:r>
            <a:endParaRPr lang="en-US" altLang="en-US" dirty="0"/>
          </a:p>
        </p:txBody>
      </p:sp>
      <p:pic>
        <p:nvPicPr>
          <p:cNvPr id="2" name="Picture 1" descr="An illustration shows two layers of tiny tubules with a layer at the top labeled as, “extracellular fluid” and the one at the bottom labeled as, “Cytoplasm.” On the tubules are 6 bud shaped canals with vertical openings. The illustration shows six steps which flow from one to another. In step 1, three purple colored circles labeled Na+ are shown entering the canal from the bottom layer. The corresponding description reads, “Sodium ions in cytoplasm diffuse into the pump’s open channel and bind to its interior.” In step 2, those three Na+ elements are shown at the top of the canal opening. In the bottom layer, a disc labeled ATP is shown changing to ADP. The text for step 3 reads, “The transfer of a phosphate group ( P ) from ATP causes the pump to change shape so that its channel opens to extracellular fluid, where it releases the sodium ions.” In step 3, all the three Na+ elements are pushed away from the canal top layer and a circle labeled as, “P” is shown at the bottom layer next to the canal opening. In step 4, two small green circles labeled “K+” are shown entering the canal from the top layer. The yellow circle with label “P” is seen at the bottom opening of the canal. The corresponding description reads, “Potassium ions from extracellular fluid diffuse into the channel and bind to its interior.” In step 5, these two small green circles labeled “K+” are shown inside the canal and a pointer towards the circle with the label “P” in the bottom layer. The corresponding description reads, “The transport protein releases the phosphate group and reverts to its original shape.” In step 6, both the K+ elements are flushed out of the canal through the bottom layer. The corresponding description reads, “The channel opens to the cytoplasm, where it releases the potassium 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07" y="2057400"/>
            <a:ext cx="8625586" cy="2980756"/>
          </a:xfrm>
          <a:prstGeom prst="rect">
            <a:avLst/>
          </a:prstGeom>
        </p:spPr>
      </p:pic>
    </p:spTree>
  </p:cSld>
  <p:clrMapOvr>
    <a:masterClrMapping/>
  </p:clrMapOvr>
  <p:transition xmlns:p14="http://schemas.microsoft.com/office/powerpoint/2010/mai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5.8 Membrane Trafficking</a:t>
            </a:r>
            <a:endParaRPr lang="en-US" dirty="0"/>
          </a:p>
        </p:txBody>
      </p:sp>
      <p:sp>
        <p:nvSpPr>
          <p:cNvPr id="76803" name="Content Placeholder 2"/>
          <p:cNvSpPr>
            <a:spLocks noGrp="1"/>
          </p:cNvSpPr>
          <p:nvPr>
            <p:ph idx="1"/>
          </p:nvPr>
        </p:nvSpPr>
        <p:spPr/>
        <p:txBody>
          <a:bodyPr/>
          <a:lstStyle/>
          <a:p>
            <a:r>
              <a:rPr lang="en-US" altLang="en-US" dirty="0" smtClean="0"/>
              <a:t>Vesicle movement</a:t>
            </a:r>
          </a:p>
          <a:p>
            <a:pPr lvl="1"/>
            <a:r>
              <a:rPr lang="en-US" altLang="en-US" dirty="0" smtClean="0"/>
              <a:t>Exocytosis: cell expels a vesicle’s contents to extracellular fluid</a:t>
            </a:r>
          </a:p>
          <a:p>
            <a:pPr lvl="1"/>
            <a:r>
              <a:rPr lang="en-US" altLang="en-US" dirty="0" smtClean="0"/>
              <a:t>Endocytosis: cell takes in a small amount of extracellular fluid (and its contents) by the ballooning inward of the plasma membrane</a:t>
            </a:r>
          </a:p>
          <a:p>
            <a:pPr lvl="2"/>
            <a:r>
              <a:rPr lang="en-US" altLang="en-US" dirty="0" smtClean="0"/>
              <a:t>Bulk-phase endocytosis</a:t>
            </a:r>
          </a:p>
          <a:p>
            <a:pPr lvl="2"/>
            <a:r>
              <a:rPr lang="en-US" altLang="en-US" dirty="0" smtClean="0"/>
              <a:t>Receptor-mediated endocytosis</a:t>
            </a:r>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851611"/>
          </a:xfrm>
        </p:spPr>
        <p:txBody>
          <a:bodyPr/>
          <a:lstStyle/>
          <a:p>
            <a:r>
              <a:rPr lang="en-US" dirty="0" smtClean="0"/>
              <a:t>Exocytosis and Endocytosis</a:t>
            </a:r>
            <a:endParaRPr lang="en-US" dirty="0"/>
          </a:p>
        </p:txBody>
      </p:sp>
      <p:pic>
        <p:nvPicPr>
          <p:cNvPr id="4" name="Picture 3" descr="A figure shows four illustrations A, B, C along with their descriptions one below the other. Section A shows four stages of a process. In the first stage, a horizontal strip is shown, below which a ball with a fibrous outline and many tiny spots inside it are seen. The second stage shows a horizontal strip with a deep pit at the center and some tiny spots appear coming out of it. The third stage shows a horizontal strip with a shallow dent from which tiny spots are moving out. “Exocytosis - A vesicle in cytoplasm fuses with the plasma membrane. Lipids and proteins of the vesicle’s membrane become part of the plasma membrane as its contents are expelled to external fluid.” Section B shows four stages of a process. In the first stage, a horizontal strip with a mild dent is shown. Tiny, multicolored balls are seen above this dent. In the second stage, a horizontal strip with a deeper pit is shown and the multicolored balls are shown entering this pit. In the third stage, the horizontal strip takes a “U” shaped pit within which some of the tiny, multicolored balls are shown with a few more scattered balls above it. In the fourth stage, the horizontal strip appears complete without any pits and dents and a ball with a fibrous outlines with multicolored tiny spots are shown. Few of these spots are also shown scattered above the strip. The corresponding illustration reads, “Bulk-phase endocytosis. A pit in the plasma membrane traps molecules, fluid, and particles near the cell’s surface in a vesicle as it deepens and sinks into the cytoplasm.” Section C shows stages of a process. In the first stage, a slightly bent horizontal strip with small vertical lines is shown. Tiny, multicolored spots are shown above this strip. In the second stage, the slight bend in the previous stage becomes a deeper pit and the tiny spots are shown above this pit. In the third stage, the pit becomes further deeper and U-shaped with more tiny spots inside the pit and few more shown above it. In the fourth stage, the horizontal strip with the small lines on it becomes complete without any pits and dents, and a ball with fibrous outlines with small lines and spots inside it is shown. The corresponding illustration reads, “Receptor-mediated endocytosis -Receptors on the cell surface bind a target molecule and trigger a pit to form in the plasma membrane. The target molecules are trapped in a vesicle as the pit deepens and sinks into the cell’s cytoplasm. This mode is more selective about what is taken into the cell than bulk-phase endocytosi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699" y="1066800"/>
            <a:ext cx="2854603" cy="4983164"/>
          </a:xfrm>
          <a:prstGeom prst="rect">
            <a:avLst/>
          </a:prstGeom>
        </p:spPr>
      </p:pic>
    </p:spTree>
    <p:extLst>
      <p:ext uri="{BB962C8B-B14F-4D97-AF65-F5344CB8AC3E}">
        <p14:creationId xmlns:p14="http://schemas.microsoft.com/office/powerpoint/2010/main" val="1554268549"/>
      </p:ext>
    </p:extLst>
  </p:cSld>
  <p:clrMapOvr>
    <a:masterClrMapping/>
  </p:clrMapOvr>
  <p:transition xmlns:p14="http://schemas.microsoft.com/office/powerpoint/2010/mai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Membrane Recycling</a:t>
            </a:r>
            <a:endParaRPr lang="en-US" dirty="0"/>
          </a:p>
        </p:txBody>
      </p:sp>
      <p:sp>
        <p:nvSpPr>
          <p:cNvPr id="77827" name="Content Placeholder 2"/>
          <p:cNvSpPr>
            <a:spLocks noGrp="1"/>
          </p:cNvSpPr>
          <p:nvPr>
            <p:ph idx="1"/>
          </p:nvPr>
        </p:nvSpPr>
        <p:spPr/>
        <p:txBody>
          <a:bodyPr/>
          <a:lstStyle/>
          <a:p>
            <a:r>
              <a:rPr lang="en-US" altLang="en-US" smtClean="0"/>
              <a:t>Membrane proteins and lipids are made in the ER and move to the Golgi bodies for final modification</a:t>
            </a:r>
          </a:p>
          <a:p>
            <a:pPr lvl="1"/>
            <a:r>
              <a:rPr lang="en-US" altLang="en-US" smtClean="0"/>
              <a:t>“Finalized” vesicles containing proteins and lipids move to and fuse with the plasma membrane</a:t>
            </a:r>
          </a:p>
          <a:p>
            <a:r>
              <a:rPr lang="en-US" altLang="en-US" smtClean="0"/>
              <a:t>Exocytosis and endocytosis continually replace and withdraw membrane patches</a:t>
            </a:r>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Application: A Toast to Alcohol Dehydrogenase</a:t>
            </a:r>
            <a:endParaRPr lang="en-US" dirty="0"/>
          </a:p>
        </p:txBody>
      </p:sp>
      <p:sp>
        <p:nvSpPr>
          <p:cNvPr id="3" name="Content Placeholder 2"/>
          <p:cNvSpPr>
            <a:spLocks noGrp="1"/>
          </p:cNvSpPr>
          <p:nvPr>
            <p:ph idx="1"/>
          </p:nvPr>
        </p:nvSpPr>
        <p:spPr/>
        <p:txBody>
          <a:bodyPr/>
          <a:lstStyle/>
          <a:p>
            <a:r>
              <a:rPr lang="en-US" smtClean="0"/>
              <a:t>Alcohol abuse continues to be the most serious drug problem on college campuses in the United States</a:t>
            </a:r>
          </a:p>
          <a:p>
            <a:r>
              <a:rPr lang="en-US" smtClean="0"/>
              <a:t>Consuming more alcohol than your enzymes can break down can cause harm to liver cells, interfere with the normal processes of metabolism, and in the long-term, can cause alcoholic hepatitis</a:t>
            </a:r>
            <a:endParaRPr lang="en-US" dirty="0"/>
          </a:p>
        </p:txBody>
      </p:sp>
    </p:spTree>
    <p:extLst>
      <p:ext uri="{BB962C8B-B14F-4D97-AF65-F5344CB8AC3E}">
        <p14:creationId xmlns:p14="http://schemas.microsoft.com/office/powerpoint/2010/main" val="3445244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Discuss</a:t>
            </a:r>
            <a:endParaRPr lang="en-US" dirty="0"/>
          </a:p>
        </p:txBody>
      </p:sp>
      <p:sp>
        <p:nvSpPr>
          <p:cNvPr id="77827" name="Content Placeholder 2"/>
          <p:cNvSpPr>
            <a:spLocks noGrp="1"/>
          </p:cNvSpPr>
          <p:nvPr>
            <p:ph idx="1"/>
          </p:nvPr>
        </p:nvSpPr>
        <p:spPr/>
        <p:txBody>
          <a:bodyPr/>
          <a:lstStyle/>
          <a:p>
            <a:pPr lvl="0"/>
            <a:r>
              <a:rPr lang="en-US" dirty="0" smtClean="0"/>
              <a:t>What would be the result on blood cells if pure water was given intravenously instead of physiological saline?</a:t>
            </a:r>
          </a:p>
          <a:p>
            <a:pPr lvl="0"/>
            <a:r>
              <a:rPr lang="en-US" dirty="0" smtClean="0"/>
              <a:t>Based on your knowledge of membranes and solubility, which insecticide preparation would you expect to kill insects faster: one that is water formulated or petroleum-solvent formulated?</a:t>
            </a:r>
          </a:p>
        </p:txBody>
      </p:sp>
    </p:spTree>
    <p:extLst>
      <p:ext uri="{BB962C8B-B14F-4D97-AF65-F5344CB8AC3E}">
        <p14:creationId xmlns:p14="http://schemas.microsoft.com/office/powerpoint/2010/main" val="324499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19169" y="76200"/>
            <a:ext cx="8032638" cy="1004011"/>
          </a:xfrm>
        </p:spPr>
        <p:txBody>
          <a:bodyPr/>
          <a:lstStyle/>
          <a:p>
            <a:r>
              <a:rPr lang="en-US" altLang="en-US" dirty="0" smtClean="0"/>
              <a:t>Energy Cycling</a:t>
            </a:r>
            <a:endParaRPr lang="en-US" altLang="en-US" dirty="0"/>
          </a:p>
        </p:txBody>
      </p:sp>
      <p:pic>
        <p:nvPicPr>
          <p:cNvPr id="2" name="Picture 1" descr="An illustration shows vertical arrangement of three descriptions. Bright sunlight is seen adjacent to the first description. A downward arrow is shown from the sunlight up to the third description. The first description at the top reads, “A. Energy In - Sunlight reaches environments on Earth. Producers in those environments capture some of its energy and convert it to other forms that can drive cellular work.” The second description in the middle reads, “B. Some of the energy captured by producers ends up in the tissues of consumers.” A label, “Producers” is given between the top and middle descriptions. Below the middle description is the label, “Consumers.” Colored arrows from producers to consumers and back from consumers to producers are shown to indicate that it is a cyclic process. The third illustration below the label “Consumers” reads, “C. Energy Out - With each energy transfer, some energy escapes into the environment, mainly as heat. Living things do not use heat to drive cellular work, so energy flows through the world of life in a direction over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900" y="1371600"/>
            <a:ext cx="3886200" cy="4750242"/>
          </a:xfrm>
          <a:prstGeom prst="rect">
            <a:avLst/>
          </a:prstGeom>
        </p:spPr>
      </p:pic>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5.2 Energy in the Molecules of Life</a:t>
            </a:r>
            <a:endParaRPr lang="en-US" dirty="0"/>
          </a:p>
        </p:txBody>
      </p:sp>
      <p:sp>
        <p:nvSpPr>
          <p:cNvPr id="25603" name="Content Placeholder 2"/>
          <p:cNvSpPr>
            <a:spLocks noGrp="1"/>
          </p:cNvSpPr>
          <p:nvPr>
            <p:ph idx="1"/>
          </p:nvPr>
        </p:nvSpPr>
        <p:spPr/>
        <p:txBody>
          <a:bodyPr/>
          <a:lstStyle/>
          <a:p>
            <a:r>
              <a:rPr lang="en-US" altLang="en-US" dirty="0" smtClean="0"/>
              <a:t>During a reaction, one or more </a:t>
            </a:r>
            <a:r>
              <a:rPr lang="en-US" altLang="en-US" i="1" dirty="0" smtClean="0"/>
              <a:t>reactants</a:t>
            </a:r>
            <a:r>
              <a:rPr lang="en-US" altLang="en-US" dirty="0" smtClean="0"/>
              <a:t> become one or more </a:t>
            </a:r>
            <a:r>
              <a:rPr lang="en-US" altLang="en-US" i="1" dirty="0" smtClean="0"/>
              <a:t>products</a:t>
            </a:r>
          </a:p>
          <a:p>
            <a:pPr lvl="1"/>
            <a:r>
              <a:rPr lang="en-US" altLang="en-US" dirty="0" smtClean="0"/>
              <a:t>Reactant: molecule that enters a reaction and is changed by participating in it</a:t>
            </a:r>
          </a:p>
          <a:p>
            <a:pPr lvl="1"/>
            <a:r>
              <a:rPr lang="en-US" altLang="en-US" dirty="0" smtClean="0"/>
              <a:t>Product: molecule that is produced by a reaction</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19169" y="138989"/>
            <a:ext cx="8032638" cy="1004011"/>
          </a:xfrm>
        </p:spPr>
        <p:txBody>
          <a:bodyPr/>
          <a:lstStyle/>
          <a:p>
            <a:r>
              <a:rPr lang="en-US" altLang="en-US" dirty="0" smtClean="0"/>
              <a:t>Chemical Bookkeeping</a:t>
            </a:r>
            <a:endParaRPr lang="en-US" altLang="en-US" dirty="0"/>
          </a:p>
        </p:txBody>
      </p:sp>
      <p:pic>
        <p:nvPicPr>
          <p:cNvPr id="2" name="Picture 1" descr="An illustration of a chemical reaction is shown. At the left side is a label named, “Reactants” and at the right is a label named, “Products.” Below the label “Reactants” is a chemical reaction: 2H2 (hydrogen) + O2 (Oxygen). 2H2 is represented by 2 pairs of grey balls and a corresponding label, “4 hydrogen atoms” while O2 is represented by a pair of red balls and a corresponding label named, “2 oxygen atoms” which are added. As a result, below the label, “Products” is a chemical reaction: 2H2O (water) represented by 2 sets of a red ball connected to two white balls on its either side through sticks. The corresponding label given below reads, “4 hydrogen atoms + 2 oxygen atoms.” A horizontal arrow is shown from the Reactants to the Products s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085" y="2286000"/>
            <a:ext cx="8561830" cy="2948512"/>
          </a:xfrm>
          <a:prstGeom prst="rect">
            <a:avLst/>
          </a:prstGeom>
        </p:spPr>
      </p:pic>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Chemical Bond Energy</a:t>
            </a:r>
            <a:endParaRPr lang="en-US" dirty="0"/>
          </a:p>
        </p:txBody>
      </p:sp>
      <p:sp>
        <p:nvSpPr>
          <p:cNvPr id="27651" name="Content Placeholder 2"/>
          <p:cNvSpPr>
            <a:spLocks noGrp="1"/>
          </p:cNvSpPr>
          <p:nvPr>
            <p:ph idx="1"/>
          </p:nvPr>
        </p:nvSpPr>
        <p:spPr/>
        <p:txBody>
          <a:bodyPr/>
          <a:lstStyle/>
          <a:p>
            <a:r>
              <a:rPr lang="en-US" altLang="en-US" smtClean="0"/>
              <a:t>Bond energy and entropy both contribute to a molecule’s free energy (amount of energy available to do work)</a:t>
            </a:r>
          </a:p>
          <a:p>
            <a:pPr lvl="1"/>
            <a:r>
              <a:rPr lang="en-US" altLang="en-US" smtClean="0"/>
              <a:t>Endergonic: energy in; reaction that requires a net input of free energy to proceed</a:t>
            </a:r>
          </a:p>
          <a:p>
            <a:pPr lvl="1"/>
            <a:r>
              <a:rPr lang="en-US" altLang="en-US" smtClean="0"/>
              <a:t>Exergonic: energy out; reaction that ends with a net release of free energy</a:t>
            </a:r>
            <a:endParaRPr lang="en-US" altLang="en-US" dirty="0"/>
          </a:p>
        </p:txBody>
      </p: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5185</TotalTime>
  <Words>3375</Words>
  <Application>Microsoft Macintosh PowerPoint</Application>
  <PresentationFormat>On-screen Show (4:3)</PresentationFormat>
  <Paragraphs>323</Paragraphs>
  <Slides>57</Slides>
  <Notes>56</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Sample</vt:lpstr>
      <vt:lpstr>Biology Concepts &amp; Applications</vt:lpstr>
      <vt:lpstr>5.1 Life Runs on Energy</vt:lpstr>
      <vt:lpstr>Entropy</vt:lpstr>
      <vt:lpstr>Energy’s One-Way Flow</vt:lpstr>
      <vt:lpstr>Solar Powered</vt:lpstr>
      <vt:lpstr>Energy Cycling</vt:lpstr>
      <vt:lpstr>5.2 Energy in the Molecules of Life</vt:lpstr>
      <vt:lpstr>Chemical Bookkeeping</vt:lpstr>
      <vt:lpstr>Chemical Bond Energy</vt:lpstr>
      <vt:lpstr>Ins and Outs of Energy</vt:lpstr>
      <vt:lpstr>Why Earth Does Not Go Up in Flames (1 of 2)</vt:lpstr>
      <vt:lpstr>Why Earth Does Not Go Up in Flames (2 of 2)</vt:lpstr>
      <vt:lpstr>Energy In, Energy Out</vt:lpstr>
      <vt:lpstr>Energy in Bonds</vt:lpstr>
      <vt:lpstr>5.3 How Enzymes Work</vt:lpstr>
      <vt:lpstr>The Need for Speed (1 of 2)</vt:lpstr>
      <vt:lpstr>The Need for Speed (2 of 2)</vt:lpstr>
      <vt:lpstr>The Active Site</vt:lpstr>
      <vt:lpstr>Reaching the Transition State</vt:lpstr>
      <vt:lpstr>The Transition State</vt:lpstr>
      <vt:lpstr>Influences on Enzyme Activity (1 of 3)</vt:lpstr>
      <vt:lpstr>Influences on Enzyme Activity (2 of 3)</vt:lpstr>
      <vt:lpstr>Influences on Enzyme Activity (3 of 3)</vt:lpstr>
      <vt:lpstr>Enzymes and pH</vt:lpstr>
      <vt:lpstr>Enzymes and Temperature</vt:lpstr>
      <vt:lpstr>5.4 Metabolic Pathways</vt:lpstr>
      <vt:lpstr>Linear and Cyclic Pathways</vt:lpstr>
      <vt:lpstr>Controls Over Metabolism (1 of 2)</vt:lpstr>
      <vt:lpstr>Controls Over Metabolism (2 of 2)</vt:lpstr>
      <vt:lpstr>Electron Transfers (1 of 3)</vt:lpstr>
      <vt:lpstr>Electron Transfers (2 of 3)</vt:lpstr>
      <vt:lpstr>Electron Transfers (3 of 3)</vt:lpstr>
      <vt:lpstr>Electron Transfer Chain</vt:lpstr>
      <vt:lpstr>5.5 Cofactors (1 of 2)</vt:lpstr>
      <vt:lpstr>Cofactors (2 of 2)</vt:lpstr>
      <vt:lpstr>Coenzymes</vt:lpstr>
      <vt:lpstr>Heme</vt:lpstr>
      <vt:lpstr>ATP—A Special Coenzyme (1 of 3)</vt:lpstr>
      <vt:lpstr>ATP—A Special Coenzyme (2 of 3)</vt:lpstr>
      <vt:lpstr>ATP—A Special Coenzyme (3 of 3)</vt:lpstr>
      <vt:lpstr>Coupling Endergonic and Exergonic Reactions</vt:lpstr>
      <vt:lpstr>5.6 Diffusion and Membranes</vt:lpstr>
      <vt:lpstr>Semipermeable Membranes</vt:lpstr>
      <vt:lpstr>Osmosis</vt:lpstr>
      <vt:lpstr>Osmosis = Diffusion of Water</vt:lpstr>
      <vt:lpstr>Effects of Tonicity</vt:lpstr>
      <vt:lpstr>Turgor (1 of 2)</vt:lpstr>
      <vt:lpstr>Turgor (2 of 2)</vt:lpstr>
      <vt:lpstr>5.7 Membrane Transport Mechanisms (1 of 2)</vt:lpstr>
      <vt:lpstr>Membrane Transport Mechanisms (2 of 2)</vt:lpstr>
      <vt:lpstr>Facilitated Diffusion</vt:lpstr>
      <vt:lpstr>Sodium–Potassium Pump</vt:lpstr>
      <vt:lpstr>5.8 Membrane Trafficking</vt:lpstr>
      <vt:lpstr>Exocytosis and Endocytosis</vt:lpstr>
      <vt:lpstr>Membrane Recycling</vt:lpstr>
      <vt:lpstr>Application: A Toast to Alcohol Dehydrogenase</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Ground Rules of Metabolism</dc:title>
  <dc:creator>Starr</dc:creator>
  <cp:lastModifiedBy>Christopher Wren</cp:lastModifiedBy>
  <cp:revision>286</cp:revision>
  <dcterms:modified xsi:type="dcterms:W3CDTF">2018-11-20T12:34:55Z</dcterms:modified>
</cp:coreProperties>
</file>