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61"/>
  </p:notesMasterIdLst>
  <p:sldIdLst>
    <p:sldId id="380" r:id="rId2"/>
    <p:sldId id="323" r:id="rId3"/>
    <p:sldId id="324" r:id="rId4"/>
    <p:sldId id="326" r:id="rId5"/>
    <p:sldId id="325"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81" r:id="rId33"/>
    <p:sldId id="353" r:id="rId34"/>
    <p:sldId id="354" r:id="rId35"/>
    <p:sldId id="355" r:id="rId36"/>
    <p:sldId id="356" r:id="rId37"/>
    <p:sldId id="357" r:id="rId38"/>
    <p:sldId id="358" r:id="rId39"/>
    <p:sldId id="360" r:id="rId40"/>
    <p:sldId id="361" r:id="rId41"/>
    <p:sldId id="362" r:id="rId42"/>
    <p:sldId id="363" r:id="rId43"/>
    <p:sldId id="364" r:id="rId44"/>
    <p:sldId id="365" r:id="rId45"/>
    <p:sldId id="366" r:id="rId46"/>
    <p:sldId id="367" r:id="rId47"/>
    <p:sldId id="368" r:id="rId48"/>
    <p:sldId id="369" r:id="rId49"/>
    <p:sldId id="382" r:id="rId50"/>
    <p:sldId id="370" r:id="rId51"/>
    <p:sldId id="371" r:id="rId52"/>
    <p:sldId id="372" r:id="rId53"/>
    <p:sldId id="373" r:id="rId54"/>
    <p:sldId id="374" r:id="rId55"/>
    <p:sldId id="375" r:id="rId56"/>
    <p:sldId id="376" r:id="rId57"/>
    <p:sldId id="377" r:id="rId58"/>
    <p:sldId id="378" r:id="rId59"/>
    <p:sldId id="379"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1" autoAdjust="0"/>
    <p:restoredTop sz="91119" autoAdjust="0"/>
  </p:normalViewPr>
  <p:slideViewPr>
    <p:cSldViewPr>
      <p:cViewPr>
        <p:scale>
          <a:sx n="71" d="100"/>
          <a:sy n="71" d="100"/>
        </p:scale>
        <p:origin x="-424" y="-8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561C46-49BC-4FE5-9F11-0B0B0CDBBE33}" type="slidenum">
              <a:rPr lang="en-US" altLang="en-US" sz="1200"/>
              <a:pPr/>
              <a:t>2</a:t>
            </a:fld>
            <a:endParaRPr lang="en-US" altLang="en-US" sz="1200" dirty="0"/>
          </a:p>
        </p:txBody>
      </p:sp>
    </p:spTree>
    <p:extLst>
      <p:ext uri="{BB962C8B-B14F-4D97-AF65-F5344CB8AC3E}">
        <p14:creationId xmlns:p14="http://schemas.microsoft.com/office/powerpoint/2010/main" val="152564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4.5 </a:t>
            </a:r>
            <a:r>
              <a:rPr lang="en-US" altLang="en-US" dirty="0">
                <a:latin typeface="Arial" panose="020B0604020202020204" pitchFamily="34" charset="0"/>
                <a:ea typeface="ＭＳ Ｐゴシック" panose="020B0600070205080204" pitchFamily="34" charset="-128"/>
              </a:rPr>
              <a:t>Relative sizes. The diameter of most cells is between 1 and 100 micrometers. </a:t>
            </a:r>
          </a:p>
          <a:p>
            <a:r>
              <a:rPr lang="en-US" altLang="en-US" dirty="0">
                <a:latin typeface="Arial" panose="020B0604020202020204" pitchFamily="34" charset="0"/>
                <a:ea typeface="ＭＳ Ｐゴシック" panose="020B0600070205080204" pitchFamily="34" charset="-128"/>
              </a:rPr>
              <a:t>See also Table 4.2 and Appendix VI, Units of Measure. </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05ED3E-67EB-4725-AD87-CE3BC47C1160}" type="slidenum">
              <a:rPr lang="en-US" altLang="en-US" sz="1200"/>
              <a:pPr/>
              <a:t>11</a:t>
            </a:fld>
            <a:endParaRPr lang="en-US" altLang="en-US" sz="1200" dirty="0"/>
          </a:p>
        </p:txBody>
      </p:sp>
    </p:spTree>
    <p:extLst>
      <p:ext uri="{BB962C8B-B14F-4D97-AF65-F5344CB8AC3E}">
        <p14:creationId xmlns:p14="http://schemas.microsoft.com/office/powerpoint/2010/main" val="71433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4.5 </a:t>
            </a:r>
            <a:r>
              <a:rPr lang="en-US" altLang="en-US" dirty="0">
                <a:latin typeface="Arial" panose="020B0604020202020204" pitchFamily="34" charset="0"/>
                <a:ea typeface="ＭＳ Ｐゴシック" panose="020B0600070205080204" pitchFamily="34" charset="-128"/>
              </a:rPr>
              <a:t>Relative sizes. The diameter of most cells is between 1 and 100 micrometers. </a:t>
            </a:r>
          </a:p>
          <a:p>
            <a:r>
              <a:rPr lang="en-US" altLang="en-US" dirty="0">
                <a:latin typeface="Arial" panose="020B0604020202020204" pitchFamily="34" charset="0"/>
                <a:ea typeface="ＭＳ Ｐゴシック" panose="020B0600070205080204" pitchFamily="34" charset="-128"/>
              </a:rPr>
              <a:t>See also Table 4.2 and Appendix VI, Units of Measure.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34DE47-C334-4788-9DC8-3F5611409A6A}" type="slidenum">
              <a:rPr lang="en-US" altLang="en-US" sz="1200"/>
              <a:pPr/>
              <a:t>12</a:t>
            </a:fld>
            <a:endParaRPr lang="en-US" altLang="en-US" sz="1200" dirty="0"/>
          </a:p>
        </p:txBody>
      </p:sp>
    </p:spTree>
    <p:extLst>
      <p:ext uri="{BB962C8B-B14F-4D97-AF65-F5344CB8AC3E}">
        <p14:creationId xmlns:p14="http://schemas.microsoft.com/office/powerpoint/2010/main" val="422081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272066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4.6 </a:t>
            </a:r>
            <a:r>
              <a:rPr lang="en-US" dirty="0"/>
              <a:t>Different microscopy techniques reveal different characteristics. All of these micrographs show the same organism, a protist called Paramecium that is about 250 µm long.</a:t>
            </a:r>
          </a:p>
          <a:p>
            <a:r>
              <a:rPr lang="en-US" b="0" dirty="0" smtClean="0"/>
              <a:t>A</a:t>
            </a:r>
            <a:r>
              <a:rPr lang="en-US" dirty="0" smtClean="0"/>
              <a:t>  </a:t>
            </a:r>
            <a:r>
              <a:rPr lang="en-US" dirty="0"/>
              <a:t>Green blobs visible in this light micrograph of a living cell are ingested algae. Hairlike surface structures are cilia that propel this motile organism through fluids.</a:t>
            </a:r>
          </a:p>
          <a:p>
            <a:r>
              <a:rPr lang="en-US" b="0" dirty="0" smtClean="0"/>
              <a:t>B</a:t>
            </a:r>
            <a:r>
              <a:rPr lang="en-US" dirty="0" smtClean="0"/>
              <a:t>  </a:t>
            </a:r>
            <a:r>
              <a:rPr lang="en-US" dirty="0"/>
              <a:t>A light micrograph taken with polarized light shows edges in relief. This technique reveals ingested algae and some internal structures not visible in A.</a:t>
            </a:r>
          </a:p>
          <a:p>
            <a:r>
              <a:rPr lang="en-US" b="0" dirty="0"/>
              <a:t>C</a:t>
            </a:r>
            <a:r>
              <a:rPr lang="en-US" dirty="0"/>
              <a:t> </a:t>
            </a:r>
            <a:r>
              <a:rPr lang="en-US" dirty="0" smtClean="0"/>
              <a:t> In </a:t>
            </a:r>
            <a:r>
              <a:rPr lang="en-US" dirty="0"/>
              <a:t>this fluorescence micrograph, yellow pinpoints the location of a particular protein in the membrane of organelles called contractile vacuoles (also visible in B).</a:t>
            </a:r>
          </a:p>
          <a:p>
            <a:r>
              <a:rPr lang="en-US" b="0" dirty="0"/>
              <a:t>D</a:t>
            </a:r>
            <a:r>
              <a:rPr lang="en-US" dirty="0"/>
              <a:t> </a:t>
            </a:r>
            <a:r>
              <a:rPr lang="en-US" dirty="0" smtClean="0"/>
              <a:t> A </a:t>
            </a:r>
            <a:r>
              <a:rPr lang="en-US" dirty="0"/>
              <a:t>colorized transmission electron micrograph reveals several types of internal structures. Ingested algae are being broken down inside food vacuoles.</a:t>
            </a:r>
          </a:p>
          <a:p>
            <a:r>
              <a:rPr lang="en-US" b="0" dirty="0" smtClean="0"/>
              <a:t>E</a:t>
            </a:r>
            <a:r>
              <a:rPr lang="en-US" dirty="0" smtClean="0"/>
              <a:t>  </a:t>
            </a:r>
            <a:r>
              <a:rPr lang="en-US" dirty="0"/>
              <a:t>A scanning electron micrograph shows details of the cell’s surface, including its thick coat of cilia. The cell takes in food via the indentation (also visible in A).</a:t>
            </a:r>
          </a:p>
        </p:txBody>
      </p:sp>
      <p:sp>
        <p:nvSpPr>
          <p:cNvPr id="4" name="Slide Number Placeholder 3"/>
          <p:cNvSpPr>
            <a:spLocks noGrp="1"/>
          </p:cNvSpPr>
          <p:nvPr>
            <p:ph type="sldNum" sz="quarter" idx="10"/>
          </p:nvPr>
        </p:nvSpPr>
        <p:spPr/>
        <p:txBody>
          <a:bodyPr/>
          <a:lstStyle/>
          <a:p>
            <a:fld id="{3C476ED8-D4D4-466F-83FB-DD99E7E1EB5C}" type="slidenum">
              <a:rPr lang="en-US" altLang="en-US" smtClean="0"/>
              <a:pPr/>
              <a:t>14</a:t>
            </a:fld>
            <a:endParaRPr lang="en-US" altLang="en-US" dirty="0"/>
          </a:p>
        </p:txBody>
      </p:sp>
    </p:spTree>
    <p:extLst>
      <p:ext uri="{BB962C8B-B14F-4D97-AF65-F5344CB8AC3E}">
        <p14:creationId xmlns:p14="http://schemas.microsoft.com/office/powerpoint/2010/main" val="359292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339445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90940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4.7 </a:t>
            </a:r>
            <a:r>
              <a:rPr lang="en-US" altLang="en-US" dirty="0">
                <a:latin typeface="Arial" panose="020B0604020202020204" pitchFamily="34" charset="0"/>
                <a:ea typeface="ＭＳ Ｐゴシック" panose="020B0600070205080204" pitchFamily="34" charset="-128"/>
              </a:rPr>
              <a:t>Cell membrane structure.</a:t>
            </a:r>
          </a:p>
          <a:p>
            <a:r>
              <a:rPr lang="en-US" altLang="en-US" dirty="0" smtClean="0">
                <a:latin typeface="Arial" panose="020B0604020202020204" pitchFamily="34" charset="0"/>
                <a:ea typeface="ＭＳ Ｐゴシック" panose="020B0600070205080204" pitchFamily="34" charset="-128"/>
              </a:rPr>
              <a:t>A  Organization </a:t>
            </a:r>
            <a:r>
              <a:rPr lang="en-US" altLang="en-US" dirty="0">
                <a:latin typeface="Arial" panose="020B0604020202020204" pitchFamily="34" charset="0"/>
                <a:ea typeface="ＭＳ Ｐゴシック" panose="020B0600070205080204" pitchFamily="34" charset="-128"/>
              </a:rPr>
              <a:t>of phospholipids in cell </a:t>
            </a:r>
            <a:r>
              <a:rPr lang="en-US" altLang="en-US" dirty="0" smtClean="0">
                <a:latin typeface="Arial" panose="020B0604020202020204" pitchFamily="34" charset="0"/>
                <a:ea typeface="ＭＳ Ｐゴシック" panose="020B0600070205080204" pitchFamily="34" charset="-128"/>
              </a:rPr>
              <a:t>membranes.</a:t>
            </a:r>
            <a:endParaRPr lang="en-US" altLang="en-US" dirty="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AF543A-066C-414E-B342-74D64E367D74}" type="slidenum">
              <a:rPr lang="en-US" altLang="en-US" sz="1200"/>
              <a:pPr/>
              <a:t>17</a:t>
            </a:fld>
            <a:endParaRPr lang="en-US" altLang="en-US" sz="1200" dirty="0"/>
          </a:p>
        </p:txBody>
      </p:sp>
    </p:spTree>
    <p:extLst>
      <p:ext uri="{BB962C8B-B14F-4D97-AF65-F5344CB8AC3E}">
        <p14:creationId xmlns:p14="http://schemas.microsoft.com/office/powerpoint/2010/main" val="66655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12050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4.7 </a:t>
            </a:r>
            <a:r>
              <a:rPr lang="en-US" altLang="en-US" dirty="0">
                <a:latin typeface="Arial" panose="020B0604020202020204" pitchFamily="34" charset="0"/>
                <a:ea typeface="ＭＳ Ｐゴシック" panose="020B0600070205080204" pitchFamily="34" charset="-128"/>
              </a:rPr>
              <a:t>Cell membrane structure.</a:t>
            </a:r>
          </a:p>
          <a:p>
            <a:r>
              <a:rPr lang="en-US" altLang="en-US" b="0" dirty="0" smtClean="0">
                <a:latin typeface="Arial" panose="020B0604020202020204" pitchFamily="34" charset="0"/>
                <a:ea typeface="ＭＳ Ｐゴシック" panose="020B0600070205080204" pitchFamily="34" charset="-128"/>
              </a:rPr>
              <a:t>B–E</a:t>
            </a:r>
            <a:r>
              <a:rPr lang="en-US" altLang="en-US" dirty="0" smtClean="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Examples </a:t>
            </a:r>
            <a:r>
              <a:rPr lang="en-US" altLang="en-US" dirty="0">
                <a:latin typeface="Arial" panose="020B0604020202020204" pitchFamily="34" charset="0"/>
                <a:ea typeface="ＭＳ Ｐゴシック" panose="020B0600070205080204" pitchFamily="34" charset="-128"/>
              </a:rPr>
              <a:t>of common membrane proteins. Many membrane proteins have an extremely complex structure; for clarity, they are often modeled as blobs or geometric shapes.</a:t>
            </a:r>
          </a:p>
          <a:p>
            <a:r>
              <a:rPr lang="en-US" altLang="en-US" b="0" dirty="0">
                <a:latin typeface="Arial" panose="020B0604020202020204" pitchFamily="34" charset="0"/>
                <a:ea typeface="ＭＳ Ｐゴシック" panose="020B0600070205080204" pitchFamily="34" charset="-128"/>
              </a:rPr>
              <a:t>B</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Adhesion </a:t>
            </a:r>
            <a:r>
              <a:rPr lang="en-US" altLang="en-US" dirty="0">
                <a:latin typeface="Arial" panose="020B0604020202020204" pitchFamily="34" charset="0"/>
                <a:ea typeface="ＭＳ Ｐゴシック" panose="020B0600070205080204" pitchFamily="34" charset="-128"/>
              </a:rPr>
              <a:t>proteins fasten cells together or to external proteins. This one connects protein filaments inside the cell to external filaments.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Receptor </a:t>
            </a:r>
            <a:r>
              <a:rPr lang="en-US" altLang="en-US" dirty="0">
                <a:latin typeface="Arial" panose="020B0604020202020204" pitchFamily="34" charset="0"/>
                <a:ea typeface="ＭＳ Ｐゴシック" panose="020B0600070205080204" pitchFamily="34" charset="-128"/>
              </a:rPr>
              <a:t>proteins trigger a change in cellular activity in response to a stimulus such as binding to a particular substance. This one occurs on cells of the immune system.</a:t>
            </a:r>
          </a:p>
          <a:p>
            <a:r>
              <a:rPr lang="en-US" altLang="en-US" b="0" dirty="0" smtClean="0">
                <a:latin typeface="Arial" panose="020B0604020202020204" pitchFamily="34" charset="0"/>
                <a:ea typeface="ＭＳ Ｐゴシック" panose="020B0600070205080204" pitchFamily="34" charset="-128"/>
              </a:rPr>
              <a:t>D</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Enzymes speed reactions at membranes. This one is part of a membrane-bound set of molecules that together break down drugs and other organic toxins. </a:t>
            </a:r>
          </a:p>
          <a:p>
            <a:r>
              <a:rPr lang="en-US" altLang="en-US" b="0" dirty="0" smtClean="0">
                <a:latin typeface="Arial" panose="020B0604020202020204" pitchFamily="34" charset="0"/>
                <a:ea typeface="ＭＳ Ｐゴシック" panose="020B0600070205080204" pitchFamily="34" charset="-128"/>
              </a:rPr>
              <a:t>E</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Transport proteins bind to molecules on one side of the membrane and release them on the other </a:t>
            </a:r>
            <a:r>
              <a:rPr lang="en-US" altLang="en-US" dirty="0" smtClean="0">
                <a:latin typeface="Arial" panose="020B0604020202020204" pitchFamily="34" charset="0"/>
                <a:ea typeface="ＭＳ Ｐゴシック" panose="020B0600070205080204" pitchFamily="34" charset="-128"/>
              </a:rPr>
              <a:t>side</a:t>
            </a:r>
            <a:r>
              <a:rPr lang="en-US" altLang="en-US" dirty="0">
                <a:latin typeface="Arial" panose="020B0604020202020204" pitchFamily="34" charset="0"/>
                <a:ea typeface="ＭＳ Ｐゴシック" panose="020B0600070205080204" pitchFamily="34" charset="-128"/>
              </a:rPr>
              <a:t>. This one transports glucose.</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F1438E-7E5C-4BA7-80DD-25F4C4F11378}" type="slidenum">
              <a:rPr lang="en-US" altLang="en-US" sz="1200"/>
              <a:pPr/>
              <a:t>19</a:t>
            </a:fld>
            <a:endParaRPr lang="en-US" altLang="en-US" sz="1200" dirty="0"/>
          </a:p>
        </p:txBody>
      </p:sp>
    </p:spTree>
    <p:extLst>
      <p:ext uri="{BB962C8B-B14F-4D97-AF65-F5344CB8AC3E}">
        <p14:creationId xmlns:p14="http://schemas.microsoft.com/office/powerpoint/2010/main" val="211384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349574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Table 4.1</a:t>
            </a:r>
            <a:r>
              <a:rPr lang="en-US" altLang="en-US" dirty="0" smtClean="0">
                <a:latin typeface="Arial" panose="020B0604020202020204" pitchFamily="34" charset="0"/>
                <a:ea typeface="ＭＳ Ｐゴシック" panose="020B0600070205080204" pitchFamily="34" charset="-128"/>
              </a:rPr>
              <a:t> Cell Theory</a:t>
            </a:r>
            <a:endParaRPr lang="en-US" altLang="en-US" dirty="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20BB3A-66A6-489E-9D96-331CFEB09752}" type="slidenum">
              <a:rPr lang="en-US" altLang="en-US" sz="1200"/>
              <a:pPr/>
              <a:t>3</a:t>
            </a:fld>
            <a:endParaRPr lang="en-US" altLang="en-US" sz="1200" dirty="0"/>
          </a:p>
        </p:txBody>
      </p:sp>
    </p:spTree>
    <p:extLst>
      <p:ext uri="{BB962C8B-B14F-4D97-AF65-F5344CB8AC3E}">
        <p14:creationId xmlns:p14="http://schemas.microsoft.com/office/powerpoint/2010/main" val="600977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4.8 </a:t>
            </a:r>
            <a:r>
              <a:rPr lang="en-US" altLang="en-US" dirty="0">
                <a:latin typeface="Arial" panose="020B0604020202020204" pitchFamily="34" charset="0"/>
                <a:ea typeface="ＭＳ Ｐゴシック" panose="020B0600070205080204" pitchFamily="34" charset="-128"/>
              </a:rPr>
              <a:t>Some representatives of bacteria (A–C) and an archaeon (D)</a:t>
            </a:r>
            <a:r>
              <a:rPr lang="en-US" altLang="en-US" dirty="0" smtClean="0">
                <a:latin typeface="Arial" panose="020B0604020202020204" pitchFamily="34" charset="0"/>
                <a:ea typeface="ＭＳ Ｐゴシック" panose="020B0600070205080204" pitchFamily="34" charset="-128"/>
              </a:rPr>
              <a:t>.</a:t>
            </a:r>
            <a:endParaRPr lang="en-US" altLang="en-US" dirty="0">
              <a:latin typeface="Arial" panose="020B0604020202020204" pitchFamily="34" charset="0"/>
              <a:ea typeface="ＭＳ Ｐゴシック" panose="020B0600070205080204" pitchFamily="34" charset="-128"/>
            </a:endParaRPr>
          </a:p>
          <a:p>
            <a:r>
              <a:rPr lang="en-US" altLang="en-US" b="0" dirty="0">
                <a:latin typeface="Arial" panose="020B0604020202020204" pitchFamily="34" charset="0"/>
                <a:ea typeface="ＭＳ Ｐゴシック" panose="020B0600070205080204" pitchFamily="34" charset="-128"/>
              </a:rPr>
              <a:t>A</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i="1" dirty="0" smtClean="0">
                <a:latin typeface="Arial" panose="020B0604020202020204" pitchFamily="34" charset="0"/>
                <a:ea typeface="ＭＳ Ｐゴシック" panose="020B0600070205080204" pitchFamily="34" charset="-128"/>
              </a:rPr>
              <a:t>Escherichia </a:t>
            </a:r>
            <a:r>
              <a:rPr lang="en-US" altLang="en-US" i="1" dirty="0">
                <a:latin typeface="Arial" panose="020B0604020202020204" pitchFamily="34" charset="0"/>
                <a:ea typeface="ＭＳ Ｐゴシック" panose="020B0600070205080204" pitchFamily="34" charset="-128"/>
              </a:rPr>
              <a:t>coli </a:t>
            </a:r>
            <a:r>
              <a:rPr lang="en-US" altLang="en-US" i="0" dirty="0">
                <a:latin typeface="Arial" panose="020B0604020202020204" pitchFamily="34" charset="0"/>
                <a:ea typeface="ＭＳ Ｐゴシック" panose="020B0600070205080204" pitchFamily="34" charset="-128"/>
              </a:rPr>
              <a:t>is a common bacterial inhabitant of human intestines. Short, hairlike structures are pili; longer ones are flagella. This one is harmless; others can cause disease in humans.</a:t>
            </a:r>
          </a:p>
          <a:p>
            <a:r>
              <a:rPr lang="en-US" altLang="en-US" b="0" dirty="0">
                <a:latin typeface="Arial" panose="020B0604020202020204" pitchFamily="34" charset="0"/>
                <a:ea typeface="ＭＳ Ｐゴシック" panose="020B0600070205080204" pitchFamily="34" charset="-128"/>
              </a:rPr>
              <a:t>B </a:t>
            </a:r>
            <a:r>
              <a:rPr lang="en-US" altLang="en-US" b="1" dirty="0" smtClean="0">
                <a:latin typeface="Arial" panose="020B0604020202020204" pitchFamily="34" charset="0"/>
                <a:ea typeface="ＭＳ Ｐゴシック" panose="020B0600070205080204" pitchFamily="34" charset="-128"/>
              </a:rPr>
              <a:t> </a:t>
            </a:r>
            <a:r>
              <a:rPr lang="en-US" altLang="en-US" i="1" dirty="0" err="1" smtClean="0">
                <a:latin typeface="Arial" panose="020B0604020202020204" pitchFamily="34" charset="0"/>
                <a:ea typeface="ＭＳ Ｐゴシック" panose="020B0600070205080204" pitchFamily="34" charset="-128"/>
              </a:rPr>
              <a:t>Dermocarpa</a:t>
            </a:r>
            <a:r>
              <a:rPr lang="en-US" altLang="en-US" i="0" baseline="0" dirty="0" smtClean="0">
                <a:latin typeface="Arial" panose="020B0604020202020204" pitchFamily="34" charset="0"/>
                <a:ea typeface="ＭＳ Ｐゴシック" panose="020B0600070205080204" pitchFamily="34" charset="-128"/>
              </a:rPr>
              <a:t> </a:t>
            </a:r>
            <a:r>
              <a:rPr lang="en-US" altLang="en-US" i="0" baseline="0" dirty="0">
                <a:latin typeface="Arial" panose="020B0604020202020204" pitchFamily="34" charset="0"/>
                <a:ea typeface="ＭＳ Ｐゴシック" panose="020B0600070205080204" pitchFamily="34" charset="-128"/>
              </a:rPr>
              <a:t>is a type of cyanobacteria, an ancient lineage of photosynthetic bacteria. Photosynthesis occurs at internal membranes (green). The dark, multisided structures are carboxysomes, protein enclosed organelles that assist photosynthesis.</a:t>
            </a:r>
            <a:endParaRPr lang="en-US" altLang="en-US" dirty="0">
              <a:latin typeface="Arial" panose="020B0604020202020204" pitchFamily="34" charset="0"/>
              <a:ea typeface="ＭＳ Ｐゴシック" panose="020B0600070205080204" pitchFamily="34" charset="-128"/>
            </a:endParaRPr>
          </a:p>
          <a:p>
            <a:r>
              <a:rPr lang="en-US" altLang="en-US" b="0" dirty="0" smtClean="0">
                <a:latin typeface="Arial" panose="020B0604020202020204" pitchFamily="34" charset="0"/>
                <a:ea typeface="ＭＳ Ｐゴシック" panose="020B0600070205080204" pitchFamily="34" charset="-128"/>
              </a:rPr>
              <a:t>C</a:t>
            </a:r>
            <a:r>
              <a:rPr lang="en-US" altLang="en-US" b="1" dirty="0" smtClean="0">
                <a:latin typeface="Arial" panose="020B0604020202020204" pitchFamily="34" charset="0"/>
                <a:ea typeface="ＭＳ Ｐゴシック" panose="020B0600070205080204" pitchFamily="34" charset="-128"/>
              </a:rPr>
              <a:t>  </a:t>
            </a:r>
            <a:r>
              <a:rPr lang="en-US" altLang="en-US" i="1" dirty="0">
                <a:latin typeface="Arial" panose="020B0604020202020204" pitchFamily="34" charset="0"/>
                <a:ea typeface="ＭＳ Ｐゴシック" panose="020B0600070205080204" pitchFamily="34" charset="-128"/>
              </a:rPr>
              <a:t>Helicobacter pylori</a:t>
            </a:r>
            <a:r>
              <a:rPr lang="en-US" altLang="en-US" dirty="0">
                <a:latin typeface="Arial" panose="020B0604020202020204" pitchFamily="34" charset="0"/>
                <a:ea typeface="ＭＳ Ｐゴシック" panose="020B0600070205080204" pitchFamily="34" charset="-128"/>
              </a:rPr>
              <a:t> is a spiral-shaped bacterium that can cause ulcers and cancer when it infects the lining of the stomach. It can take on a ball-shaped form (shown) that offers protection from environmental challenges such as exposure to an antibiotic.</a:t>
            </a:r>
          </a:p>
          <a:p>
            <a:r>
              <a:rPr lang="en-US" altLang="en-US" b="0" dirty="0">
                <a:latin typeface="Arial" panose="020B0604020202020204" pitchFamily="34" charset="0"/>
                <a:ea typeface="ＭＳ Ｐゴシック" panose="020B0600070205080204" pitchFamily="34" charset="-128"/>
              </a:rPr>
              <a:t>D</a:t>
            </a:r>
            <a:r>
              <a:rPr lang="en-US" altLang="en-US" b="1" dirty="0">
                <a:latin typeface="Arial" panose="020B0604020202020204" pitchFamily="34" charset="0"/>
                <a:ea typeface="ＭＳ Ｐゴシック" panose="020B0600070205080204" pitchFamily="34" charset="-128"/>
              </a:rPr>
              <a:t> </a:t>
            </a:r>
            <a:r>
              <a:rPr lang="en-US" altLang="en-US" b="1" dirty="0" smtClean="0">
                <a:latin typeface="Arial" panose="020B0604020202020204" pitchFamily="34" charset="0"/>
                <a:ea typeface="ＭＳ Ｐゴシック" panose="020B0600070205080204" pitchFamily="34" charset="-128"/>
              </a:rPr>
              <a:t> </a:t>
            </a:r>
            <a:r>
              <a:rPr lang="en-US" altLang="en-US" i="0" dirty="0" smtClean="0">
                <a:latin typeface="Arial" panose="020B0604020202020204" pitchFamily="34" charset="0"/>
                <a:ea typeface="ＭＳ Ｐゴシック" panose="020B0600070205080204" pitchFamily="34" charset="-128"/>
              </a:rPr>
              <a:t>The </a:t>
            </a:r>
            <a:r>
              <a:rPr lang="en-US" altLang="en-US" i="0" dirty="0">
                <a:latin typeface="Arial" panose="020B0604020202020204" pitchFamily="34" charset="0"/>
                <a:ea typeface="ＭＳ Ｐゴシック" panose="020B0600070205080204" pitchFamily="34" charset="-128"/>
              </a:rPr>
              <a:t>archaeon </a:t>
            </a:r>
            <a:r>
              <a:rPr lang="en-US" altLang="en-US" i="1" dirty="0">
                <a:latin typeface="Arial" panose="020B0604020202020204" pitchFamily="34" charset="0"/>
                <a:ea typeface="ＭＳ Ｐゴシック" panose="020B0600070205080204" pitchFamily="34" charset="-128"/>
              </a:rPr>
              <a:t>Thermococcus gammatolerans </a:t>
            </a:r>
            <a:r>
              <a:rPr lang="en-US" altLang="en-US" i="0" dirty="0">
                <a:latin typeface="Arial" panose="020B0604020202020204" pitchFamily="34" charset="0"/>
                <a:ea typeface="ＭＳ Ｐゴシック" panose="020B0600070205080204" pitchFamily="34" charset="-128"/>
              </a:rPr>
              <a:t>lives under extreme conditions of salt, temperature, and pressure. It is by far the most radiation resistant organism ever discovered, capable of withstanding thousands of times more radiation than humans can.</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1808E4-E6F7-48DD-9E60-38A7B3C7E4AF}" type="slidenum">
              <a:rPr lang="en-US" altLang="en-US" sz="1200"/>
              <a:pPr/>
              <a:t>21</a:t>
            </a:fld>
            <a:endParaRPr lang="en-US" altLang="en-US" sz="1200" dirty="0"/>
          </a:p>
        </p:txBody>
      </p:sp>
    </p:spTree>
    <p:extLst>
      <p:ext uri="{BB962C8B-B14F-4D97-AF65-F5344CB8AC3E}">
        <p14:creationId xmlns:p14="http://schemas.microsoft.com/office/powerpoint/2010/main" val="152295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176116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159403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4.9 </a:t>
            </a:r>
            <a:r>
              <a:rPr lang="en-US" dirty="0"/>
              <a:t>Generalized body plan of bacteria. Archaea do not have capsules, but otherwise they appear very similar to bacteria—at least outwardly. Their molecular architecture differs significantly. </a:t>
            </a:r>
          </a:p>
        </p:txBody>
      </p:sp>
      <p:sp>
        <p:nvSpPr>
          <p:cNvPr id="4" name="Slide Number Placeholder 3"/>
          <p:cNvSpPr>
            <a:spLocks noGrp="1"/>
          </p:cNvSpPr>
          <p:nvPr>
            <p:ph type="sldNum" sz="quarter" idx="10"/>
          </p:nvPr>
        </p:nvSpPr>
        <p:spPr/>
        <p:txBody>
          <a:bodyPr/>
          <a:lstStyle/>
          <a:p>
            <a:fld id="{3C476ED8-D4D4-466F-83FB-DD99E7E1EB5C}" type="slidenum">
              <a:rPr lang="en-US" altLang="en-US" smtClean="0"/>
              <a:pPr/>
              <a:t>24</a:t>
            </a:fld>
            <a:endParaRPr lang="en-US" altLang="en-US" dirty="0"/>
          </a:p>
        </p:txBody>
      </p:sp>
    </p:spTree>
    <p:extLst>
      <p:ext uri="{BB962C8B-B14F-4D97-AF65-F5344CB8AC3E}">
        <p14:creationId xmlns:p14="http://schemas.microsoft.com/office/powerpoint/2010/main" val="3136784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51375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Table 4.4 </a:t>
            </a:r>
            <a:r>
              <a:rPr lang="en-US" altLang="en-US" dirty="0">
                <a:latin typeface="Arial" panose="020B0604020202020204" pitchFamily="34" charset="0"/>
                <a:ea typeface="ＭＳ Ｐゴシック" panose="020B0600070205080204" pitchFamily="34" charset="-128"/>
              </a:rPr>
              <a:t>Some Components</a:t>
            </a:r>
            <a:r>
              <a:rPr lang="en-US" altLang="en-US" baseline="0" dirty="0">
                <a:latin typeface="Arial" panose="020B0604020202020204" pitchFamily="34" charset="0"/>
                <a:ea typeface="ＭＳ Ｐゴシック" panose="020B0600070205080204" pitchFamily="34" charset="-128"/>
              </a:rPr>
              <a:t> of </a:t>
            </a:r>
            <a:r>
              <a:rPr lang="en-US" altLang="en-US" dirty="0">
                <a:latin typeface="Arial" panose="020B0604020202020204" pitchFamily="34" charset="0"/>
                <a:ea typeface="ＭＳ Ｐゴシック" panose="020B0600070205080204" pitchFamily="34" charset="-128"/>
              </a:rPr>
              <a:t>Eukaryotic Cells</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45E58C-51A8-43E2-9BCD-9544E0D0D01D}" type="slidenum">
              <a:rPr lang="en-US" altLang="en-US" sz="1200"/>
              <a:pPr/>
              <a:t>26</a:t>
            </a:fld>
            <a:endParaRPr lang="en-US" altLang="en-US" sz="1200" dirty="0"/>
          </a:p>
        </p:txBody>
      </p:sp>
    </p:spTree>
    <p:extLst>
      <p:ext uri="{BB962C8B-B14F-4D97-AF65-F5344CB8AC3E}">
        <p14:creationId xmlns:p14="http://schemas.microsoft.com/office/powerpoint/2010/main" val="344550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4.11 </a:t>
            </a:r>
            <a:r>
              <a:rPr lang="en-US" altLang="en-US" dirty="0">
                <a:latin typeface="Arial" panose="020B0604020202020204" pitchFamily="34" charset="0"/>
                <a:ea typeface="ＭＳ Ｐゴシック" panose="020B0600070205080204" pitchFamily="34" charset="-128"/>
              </a:rPr>
              <a:t>Some components of typical eukaryotic cells.</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DD6DE3-3E98-4FBD-A2D4-E12DDDFF3211}" type="slidenum">
              <a:rPr lang="en-US" altLang="en-US" sz="1200"/>
              <a:pPr/>
              <a:t>27</a:t>
            </a:fld>
            <a:endParaRPr lang="en-US" altLang="en-US" sz="1200" dirty="0"/>
          </a:p>
        </p:txBody>
      </p:sp>
    </p:spTree>
    <p:extLst>
      <p:ext uri="{BB962C8B-B14F-4D97-AF65-F5344CB8AC3E}">
        <p14:creationId xmlns:p14="http://schemas.microsoft.com/office/powerpoint/2010/main" val="2221123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328798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4.12 </a:t>
            </a:r>
            <a:r>
              <a:rPr lang="en-US" altLang="en-US" dirty="0">
                <a:latin typeface="Arial" panose="020B0604020202020204" pitchFamily="34" charset="0"/>
                <a:ea typeface="ＭＳ Ｐゴシック" panose="020B0600070205080204" pitchFamily="34" charset="-128"/>
              </a:rPr>
              <a:t>The cell nucleus. </a:t>
            </a:r>
            <a:endParaRPr lang="en-US" altLang="en-US" b="1" dirty="0">
              <a:latin typeface="Arial" panose="020B0604020202020204" pitchFamily="34" charset="0"/>
              <a:ea typeface="ＭＳ Ｐゴシック" panose="020B0600070205080204"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C4369C-1C14-4208-AF81-49476FE2C6A2}" type="slidenum">
              <a:rPr lang="en-US" altLang="en-US" sz="1200"/>
              <a:pPr/>
              <a:t>29</a:t>
            </a:fld>
            <a:endParaRPr lang="en-US" altLang="en-US" sz="1200" dirty="0"/>
          </a:p>
        </p:txBody>
      </p:sp>
    </p:spTree>
    <p:extLst>
      <p:ext uri="{BB962C8B-B14F-4D97-AF65-F5344CB8AC3E}">
        <p14:creationId xmlns:p14="http://schemas.microsoft.com/office/powerpoint/2010/main" val="112773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4.13 </a:t>
            </a:r>
            <a:r>
              <a:rPr lang="en-US" altLang="en-US" dirty="0">
                <a:latin typeface="Arial" panose="020B0604020202020204" pitchFamily="34" charset="0"/>
                <a:ea typeface="ＭＳ Ｐゴシック" panose="020B0600070205080204" pitchFamily="34" charset="-128"/>
              </a:rPr>
              <a:t>The nuclear envelope. The nuclear envelope consists of two lipid bilayers folded together as a single membrane. The envelope is studded with thousands of nuclear pores, each an </a:t>
            </a:r>
            <a:r>
              <a:rPr lang="en-US" altLang="en-US" dirty="0" smtClean="0">
                <a:latin typeface="Arial" panose="020B0604020202020204" pitchFamily="34" charset="0"/>
                <a:ea typeface="ＭＳ Ｐゴシック" panose="020B0600070205080204" pitchFamily="34" charset="-128"/>
              </a:rPr>
              <a:t>organized </a:t>
            </a:r>
            <a:r>
              <a:rPr lang="en-US" altLang="en-US" dirty="0">
                <a:latin typeface="Arial" panose="020B0604020202020204" pitchFamily="34" charset="0"/>
                <a:ea typeface="ＭＳ Ｐゴシック" panose="020B0600070205080204" pitchFamily="34" charset="-128"/>
              </a:rPr>
              <a:t>cluster of membrane proteins. Nuclear pores selectively allow certain substances to cross the membrane.</a:t>
            </a:r>
            <a:endParaRPr lang="en-US" altLang="en-US" b="1" dirty="0">
              <a:latin typeface="Arial" panose="020B0604020202020204" pitchFamily="34" charset="0"/>
              <a:ea typeface="ＭＳ Ｐゴシック" panose="020B0600070205080204" pitchFamily="34"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955E352-48D2-4798-A8DA-B07752669F29}" type="slidenum">
              <a:rPr lang="en-US" altLang="en-US" sz="1200"/>
              <a:pPr/>
              <a:t>30</a:t>
            </a:fld>
            <a:endParaRPr lang="en-US" altLang="en-US" sz="1200" dirty="0"/>
          </a:p>
        </p:txBody>
      </p:sp>
    </p:spTree>
    <p:extLst>
      <p:ext uri="{BB962C8B-B14F-4D97-AF65-F5344CB8AC3E}">
        <p14:creationId xmlns:p14="http://schemas.microsoft.com/office/powerpoint/2010/main" val="385184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 </a:t>
            </a:r>
            <a:r>
              <a:rPr lang="en-US" altLang="en-US" dirty="0">
                <a:latin typeface="Arial" panose="020B0604020202020204" pitchFamily="34" charset="0"/>
                <a:ea typeface="ＭＳ Ｐゴシック" panose="020B0600070205080204" pitchFamily="34" charset="-128"/>
              </a:rPr>
              <a:t>Overview of the general organization of a cell. </a:t>
            </a:r>
          </a:p>
          <a:p>
            <a:r>
              <a:rPr lang="en-US" altLang="en-US" dirty="0">
                <a:latin typeface="Arial" panose="020B0604020202020204" pitchFamily="34" charset="0"/>
                <a:ea typeface="ＭＳ Ｐゴシック" panose="020B0600070205080204" pitchFamily="34" charset="-128"/>
              </a:rPr>
              <a:t>All cells start out life with a plasma membrane, cytoplasm, and DNA. Archaea are similar to bacteria in overall structure; both are typically much smaller than eukaryotic cells.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3F03C7-BE2B-4122-92BC-A3B4D0ED9731}" type="slidenum">
              <a:rPr lang="en-US" altLang="en-US" sz="1200"/>
              <a:pPr/>
              <a:t>4</a:t>
            </a:fld>
            <a:endParaRPr lang="en-US" altLang="en-US" sz="1200" dirty="0"/>
          </a:p>
        </p:txBody>
      </p:sp>
    </p:spTree>
    <p:extLst>
      <p:ext uri="{BB962C8B-B14F-4D97-AF65-F5344CB8AC3E}">
        <p14:creationId xmlns:p14="http://schemas.microsoft.com/office/powerpoint/2010/main" val="4231810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1470840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1470840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3301954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56143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4.15 </a:t>
            </a:r>
            <a:r>
              <a:rPr lang="en-US" altLang="en-US" dirty="0">
                <a:latin typeface="Arial" panose="020B0604020202020204" pitchFamily="34" charset="0"/>
                <a:ea typeface="ＭＳ Ｐゴシック" panose="020B0600070205080204" pitchFamily="34" charset="-128"/>
              </a:rPr>
              <a:t>An example of vesicle function. </a:t>
            </a:r>
            <a:r>
              <a:rPr lang="en-US" altLang="en-US" i="1" dirty="0">
                <a:latin typeface="Arial" panose="020B0604020202020204" pitchFamily="34" charset="0"/>
                <a:ea typeface="ＭＳ Ｐゴシック" panose="020B0600070205080204" pitchFamily="34" charset="-128"/>
              </a:rPr>
              <a:t>Nassula</a:t>
            </a:r>
            <a:r>
              <a:rPr lang="en-US" altLang="en-US" dirty="0">
                <a:latin typeface="Arial" panose="020B0604020202020204" pitchFamily="34" charset="0"/>
                <a:ea typeface="ＭＳ Ｐゴシック" panose="020B0600070205080204" pitchFamily="34" charset="-128"/>
              </a:rPr>
              <a:t> (round cell) is a protist that uses a distinctive oral basket to feed on strands of photosynthetic algae (green). Ingested cells are delivered to lysosomes for digestion; they change color (green to purple to brown to gold) as chlorophyll molecules inside them are broken down.</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8BE769-6AA3-4752-AA18-52FD98037274}" type="slidenum">
              <a:rPr lang="en-US" altLang="en-US" sz="1200"/>
              <a:pPr/>
              <a:t>35</a:t>
            </a:fld>
            <a:endParaRPr lang="en-US" altLang="en-US" sz="1200" dirty="0"/>
          </a:p>
        </p:txBody>
      </p:sp>
    </p:spTree>
    <p:extLst>
      <p:ext uri="{BB962C8B-B14F-4D97-AF65-F5344CB8AC3E}">
        <p14:creationId xmlns:p14="http://schemas.microsoft.com/office/powerpoint/2010/main" val="720264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934469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2036561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4.14 </a:t>
            </a:r>
            <a:r>
              <a:rPr lang="en-US" altLang="en-US" dirty="0">
                <a:latin typeface="Arial" panose="020B0604020202020204" pitchFamily="34" charset="0"/>
                <a:ea typeface="ＭＳ Ｐゴシック" panose="020B0600070205080204" pitchFamily="34" charset="-128"/>
              </a:rPr>
              <a:t>The endomembrane system.</a:t>
            </a:r>
          </a:p>
          <a:p>
            <a:r>
              <a:rPr lang="en-US" altLang="en-US" b="0" dirty="0">
                <a:latin typeface="Arial" panose="020B0604020202020204" pitchFamily="34" charset="0"/>
                <a:ea typeface="ＭＳ Ｐゴシック" panose="020B0600070205080204" pitchFamily="34" charset="-128"/>
              </a:rPr>
              <a:t>1</a:t>
            </a:r>
            <a:r>
              <a:rPr lang="en-US" altLang="en-US" b="1"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Vesicles </a:t>
            </a:r>
            <a:r>
              <a:rPr lang="en-US" altLang="en-US" dirty="0">
                <a:latin typeface="Arial" panose="020B0604020202020204" pitchFamily="34" charset="0"/>
                <a:ea typeface="ＭＳ Ｐゴシック" panose="020B0600070205080204" pitchFamily="34" charset="-128"/>
              </a:rPr>
              <a:t>are membrane-enclosed sacs that form by budding from the plasma membrane or from other organelles. Many transport substances among organelles of the ER, and to and from the plasma membrane. Lysosomes, peroxisomes, and vacuoles store or break down substances and particles.</a:t>
            </a:r>
          </a:p>
          <a:p>
            <a:r>
              <a:rPr lang="en-US" altLang="en-US" b="0" dirty="0">
                <a:latin typeface="Arial" panose="020B0604020202020204" pitchFamily="34" charset="0"/>
                <a:ea typeface="ＭＳ Ｐゴシック" panose="020B0600070205080204" pitchFamily="34" charset="-128"/>
              </a:rPr>
              <a:t>2</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Rough </a:t>
            </a:r>
            <a:r>
              <a:rPr lang="en-US" altLang="en-US" dirty="0">
                <a:latin typeface="Arial" panose="020B0604020202020204" pitchFamily="34" charset="0"/>
                <a:ea typeface="ＭＳ Ｐゴシック" panose="020B0600070205080204" pitchFamily="34" charset="-128"/>
              </a:rPr>
              <a:t>ER Ribosomes attached to the surface of rough ER give it a “rough” appearance. Polypeptides assembled on the ribosomes thread into ER’s interior, where they take on their tertiary structure and assemble with other polypeptides.</a:t>
            </a:r>
          </a:p>
          <a:p>
            <a:endParaRPr lang="en-US" altLang="en-US" dirty="0">
              <a:latin typeface="Arial" panose="020B0604020202020204" pitchFamily="34" charset="0"/>
              <a:ea typeface="ＭＳ Ｐゴシック" panose="020B0600070205080204" pitchFamily="34"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BE3ED0-13F4-4761-9DCC-308B3408B8E8}" type="slidenum">
              <a:rPr lang="en-US" altLang="en-US" sz="1200"/>
              <a:pPr/>
              <a:t>38</a:t>
            </a:fld>
            <a:endParaRPr lang="en-US" altLang="en-US" sz="1200" dirty="0"/>
          </a:p>
        </p:txBody>
      </p:sp>
    </p:spTree>
    <p:extLst>
      <p:ext uri="{BB962C8B-B14F-4D97-AF65-F5344CB8AC3E}">
        <p14:creationId xmlns:p14="http://schemas.microsoft.com/office/powerpoint/2010/main" val="2502629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2783562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4.16 </a:t>
            </a:r>
            <a:r>
              <a:rPr lang="en-US" altLang="en-US" dirty="0">
                <a:latin typeface="Arial" panose="020B0604020202020204" pitchFamily="34" charset="0"/>
                <a:ea typeface="ＭＳ Ｐゴシック" panose="020B0600070205080204" pitchFamily="34" charset="-128"/>
              </a:rPr>
              <a:t>The mitochondrion. This eukaryotic organelle specializes in producing ATP.</a:t>
            </a:r>
          </a:p>
          <a:p>
            <a:r>
              <a:rPr lang="en-US" altLang="en-US" b="0" dirty="0" smtClean="0">
                <a:latin typeface="Arial" panose="020B0604020202020204" pitchFamily="34" charset="0"/>
                <a:ea typeface="ＭＳ Ｐゴシック" panose="020B0600070205080204" pitchFamily="34" charset="-128"/>
              </a:rPr>
              <a:t>A  </a:t>
            </a:r>
            <a:r>
              <a:rPr lang="en-US" altLang="en-US" b="0" dirty="0">
                <a:latin typeface="Arial" panose="020B0604020202020204" pitchFamily="34" charset="0"/>
                <a:ea typeface="ＭＳ Ｐゴシック" panose="020B0600070205080204" pitchFamily="34" charset="-128"/>
              </a:rPr>
              <a:t>Mitochondrion in a cell from bat pancreas.</a:t>
            </a:r>
          </a:p>
          <a:p>
            <a:r>
              <a:rPr lang="en-US" altLang="en-US" b="0" dirty="0">
                <a:latin typeface="Arial" panose="020B0604020202020204" pitchFamily="34" charset="0"/>
                <a:ea typeface="ＭＳ Ｐゴシック" panose="020B0600070205080204" pitchFamily="34" charset="-128"/>
              </a:rPr>
              <a:t>B</a:t>
            </a:r>
            <a:r>
              <a:rPr lang="en-US" altLang="en-US" b="1" dirty="0">
                <a:latin typeface="Arial" panose="020B0604020202020204" pitchFamily="34" charset="0"/>
                <a:ea typeface="ＭＳ Ｐゴシック" panose="020B0600070205080204" pitchFamily="34" charset="-128"/>
              </a:rPr>
              <a:t> </a:t>
            </a:r>
            <a:r>
              <a:rPr lang="en-US" altLang="en-US" b="0" dirty="0" smtClean="0">
                <a:latin typeface="Arial" panose="020B0604020202020204" pitchFamily="34" charset="0"/>
                <a:ea typeface="ＭＳ Ｐゴシック" panose="020B0600070205080204" pitchFamily="34" charset="-128"/>
              </a:rPr>
              <a:t> Each </a:t>
            </a:r>
            <a:r>
              <a:rPr lang="en-US" altLang="en-US" b="0" dirty="0">
                <a:latin typeface="Arial" panose="020B0604020202020204" pitchFamily="34" charset="0"/>
                <a:ea typeface="ＭＳ Ｐゴシック" panose="020B0600070205080204" pitchFamily="34" charset="-128"/>
              </a:rPr>
              <a:t>mitochondrion has two membranes, one highly folded inside the other. The inner compartment formed by these membranes is called the mitochondrial matrix; the outer compartment is called the intermembrane space.</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408B30-3286-436C-8E6A-780D75170B7E}" type="slidenum">
              <a:rPr lang="en-US" altLang="en-US" sz="1200"/>
              <a:pPr/>
              <a:t>40</a:t>
            </a:fld>
            <a:endParaRPr lang="en-US" altLang="en-US" sz="1200" dirty="0"/>
          </a:p>
        </p:txBody>
      </p:sp>
    </p:spTree>
    <p:extLst>
      <p:ext uri="{BB962C8B-B14F-4D97-AF65-F5344CB8AC3E}">
        <p14:creationId xmlns:p14="http://schemas.microsoft.com/office/powerpoint/2010/main" val="1129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442547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179333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4.17 </a:t>
            </a:r>
            <a:r>
              <a:rPr lang="en-US" altLang="en-US" dirty="0">
                <a:latin typeface="Arial" panose="020B0604020202020204" pitchFamily="34" charset="0"/>
                <a:ea typeface="ＭＳ Ｐゴシック" panose="020B0600070205080204" pitchFamily="34" charset="-128"/>
              </a:rPr>
              <a:t>The chloroplast. </a:t>
            </a:r>
          </a:p>
          <a:p>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Chloroplast-packed cells make up a leaf of a flowering plant.</a:t>
            </a:r>
          </a:p>
          <a:p>
            <a:r>
              <a:rPr lang="en-US" altLang="en-US" b="0" dirty="0">
                <a:latin typeface="Arial" panose="020B0604020202020204" pitchFamily="34" charset="0"/>
                <a:ea typeface="ＭＳ Ｐゴシック" panose="020B0600070205080204" pitchFamily="34" charset="-128"/>
              </a:rPr>
              <a:t>B</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Chloroplast </a:t>
            </a:r>
            <a:r>
              <a:rPr lang="en-US" altLang="en-US" dirty="0">
                <a:latin typeface="Arial" panose="020B0604020202020204" pitchFamily="34" charset="0"/>
                <a:ea typeface="ＭＳ Ｐゴシック" panose="020B0600070205080204" pitchFamily="34" charset="-128"/>
              </a:rPr>
              <a:t>from a leaf of corn, TEM.</a:t>
            </a:r>
          </a:p>
          <a:p>
            <a:r>
              <a:rPr lang="en-US" altLang="en-US" b="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Each </a:t>
            </a:r>
            <a:r>
              <a:rPr lang="en-US" altLang="en-US" dirty="0">
                <a:latin typeface="Arial" panose="020B0604020202020204" pitchFamily="34" charset="0"/>
                <a:ea typeface="ＭＳ Ｐゴシック" panose="020B0600070205080204" pitchFamily="34" charset="-128"/>
              </a:rPr>
              <a:t>chloroplast has two outer membranes. Photosynthesis occurs at a third, highly folded inner membrane that is called the thylakoid membrane.</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BFB475-F1AD-4A9C-9917-B0E40EF51D53}" type="slidenum">
              <a:rPr lang="en-US" altLang="en-US" sz="1200"/>
              <a:pPr/>
              <a:t>42</a:t>
            </a:fld>
            <a:endParaRPr lang="en-US" altLang="en-US" sz="1200" dirty="0"/>
          </a:p>
        </p:txBody>
      </p:sp>
    </p:spTree>
    <p:extLst>
      <p:ext uri="{BB962C8B-B14F-4D97-AF65-F5344CB8AC3E}">
        <p14:creationId xmlns:p14="http://schemas.microsoft.com/office/powerpoint/2010/main" val="1919344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4.18 </a:t>
            </a:r>
            <a:r>
              <a:rPr lang="en-US" altLang="en-US" dirty="0">
                <a:latin typeface="Arial" panose="020B0604020202020204" pitchFamily="34" charset="0"/>
                <a:ea typeface="ＭＳ Ｐゴシック" panose="020B0600070205080204" pitchFamily="34" charset="-128"/>
              </a:rPr>
              <a:t>Chromoplasts. The color of a red bell pepper (a fruit) arises from carotenoid-containing chromoplasts in its cells.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70C884-9F12-4976-86D7-9DF7741B0C77}" type="slidenum">
              <a:rPr lang="en-US" altLang="en-US" sz="1200"/>
              <a:pPr/>
              <a:t>43</a:t>
            </a:fld>
            <a:endParaRPr lang="en-US" altLang="en-US" sz="1200" dirty="0"/>
          </a:p>
        </p:txBody>
      </p:sp>
    </p:spTree>
    <p:extLst>
      <p:ext uri="{BB962C8B-B14F-4D97-AF65-F5344CB8AC3E}">
        <p14:creationId xmlns:p14="http://schemas.microsoft.com/office/powerpoint/2010/main" val="902486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3270188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36298119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4.19 </a:t>
            </a:r>
            <a:r>
              <a:rPr lang="en-US" altLang="en-US" dirty="0">
                <a:latin typeface="Arial" panose="020B0604020202020204" pitchFamily="34" charset="0"/>
                <a:ea typeface="ＭＳ Ｐゴシック" panose="020B0600070205080204" pitchFamily="34" charset="-128"/>
              </a:rPr>
              <a:t>Cytoskeletal elements. </a:t>
            </a:r>
          </a:p>
          <a:p>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Microtubule Involved in moving cell parts or the whole cell.</a:t>
            </a:r>
          </a:p>
          <a:p>
            <a:r>
              <a:rPr lang="fr-FR" altLang="en-US" b="0" dirty="0">
                <a:latin typeface="Arial" panose="020B0604020202020204" pitchFamily="34" charset="0"/>
                <a:ea typeface="ＭＳ Ｐゴシック" panose="020B0600070205080204" pitchFamily="34" charset="-128"/>
              </a:rPr>
              <a:t>B</a:t>
            </a:r>
            <a:r>
              <a:rPr lang="fr-FR" altLang="en-US" dirty="0">
                <a:latin typeface="Arial" panose="020B0604020202020204" pitchFamily="34" charset="0"/>
                <a:ea typeface="ＭＳ Ｐゴシック" panose="020B0600070205080204" pitchFamily="34" charset="-128"/>
              </a:rPr>
              <a:t> </a:t>
            </a:r>
            <a:r>
              <a:rPr lang="fr-FR" altLang="en-US" dirty="0" smtClean="0">
                <a:latin typeface="Arial" panose="020B0604020202020204" pitchFamily="34" charset="0"/>
                <a:ea typeface="ＭＳ Ｐゴシック" panose="020B0600070205080204" pitchFamily="34" charset="-128"/>
              </a:rPr>
              <a:t> Microfilament </a:t>
            </a:r>
            <a:r>
              <a:rPr lang="fr-FR" altLang="en-US" dirty="0">
                <a:latin typeface="Arial" panose="020B0604020202020204" pitchFamily="34" charset="0"/>
                <a:ea typeface="ＭＳ Ｐゴシック" panose="020B0600070205080204" pitchFamily="34" charset="-128"/>
              </a:rPr>
              <a:t>Reinforces cell membranes; functions in muscle contraction.</a:t>
            </a:r>
          </a:p>
          <a:p>
            <a:r>
              <a:rPr lang="en-US" altLang="en-US" b="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Intermediate </a:t>
            </a:r>
            <a:r>
              <a:rPr lang="en-US" altLang="en-US" dirty="0">
                <a:latin typeface="Arial" panose="020B0604020202020204" pitchFamily="34" charset="0"/>
                <a:ea typeface="ＭＳ Ｐゴシック" panose="020B0600070205080204" pitchFamily="34" charset="-128"/>
              </a:rPr>
              <a:t>filament Structurally supports cell membranes and tissues. Most stable element.</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Figure 4.20 </a:t>
            </a:r>
            <a:r>
              <a:rPr lang="en-US" altLang="en-US" dirty="0">
                <a:latin typeface="Arial" panose="020B0604020202020204" pitchFamily="34" charset="0"/>
                <a:ea typeface="ＭＳ Ｐゴシック" panose="020B0600070205080204" pitchFamily="34" charset="-128"/>
              </a:rPr>
              <a:t>Cytoskeletal elements in a nerve cell. This fluorescence micrograph shows microtubules (yellow) and microfilaments (blue) in the growing end of a nerve cell. These cytoskeletal elements support and guide the cell’s lengthening </a:t>
            </a:r>
            <a:r>
              <a:rPr lang="en-US" altLang="en-US" dirty="0" smtClean="0">
                <a:latin typeface="Arial" panose="020B0604020202020204" pitchFamily="34" charset="0"/>
                <a:ea typeface="ＭＳ Ｐゴシック" panose="020B0600070205080204" pitchFamily="34" charset="-128"/>
              </a:rPr>
              <a:t>in </a:t>
            </a:r>
            <a:r>
              <a:rPr lang="en-US" altLang="en-US" dirty="0">
                <a:latin typeface="Arial" panose="020B0604020202020204" pitchFamily="34" charset="0"/>
                <a:ea typeface="ＭＳ Ｐゴシック" panose="020B0600070205080204" pitchFamily="34" charset="-128"/>
              </a:rPr>
              <a:t>a particular direction.</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F59B98-119E-4FE3-8E44-01D885E24BD9}" type="slidenum">
              <a:rPr lang="en-US" altLang="en-US" sz="1200"/>
              <a:pPr/>
              <a:t>46</a:t>
            </a:fld>
            <a:endParaRPr lang="en-US" altLang="en-US" sz="1200" dirty="0"/>
          </a:p>
        </p:txBody>
      </p:sp>
    </p:spTree>
    <p:extLst>
      <p:ext uri="{BB962C8B-B14F-4D97-AF65-F5344CB8AC3E}">
        <p14:creationId xmlns:p14="http://schemas.microsoft.com/office/powerpoint/2010/main" val="3525857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4.21 </a:t>
            </a:r>
            <a:r>
              <a:rPr lang="en-US" dirty="0"/>
              <a:t>A motor protein. Kinesin (tan) drags a vesicle (pink) along a microtubule.</a:t>
            </a:r>
          </a:p>
        </p:txBody>
      </p:sp>
      <p:sp>
        <p:nvSpPr>
          <p:cNvPr id="4" name="Slide Number Placeholder 3"/>
          <p:cNvSpPr>
            <a:spLocks noGrp="1"/>
          </p:cNvSpPr>
          <p:nvPr>
            <p:ph type="sldNum" sz="quarter" idx="10"/>
          </p:nvPr>
        </p:nvSpPr>
        <p:spPr/>
        <p:txBody>
          <a:bodyPr/>
          <a:lstStyle/>
          <a:p>
            <a:fld id="{3C476ED8-D4D4-466F-83FB-DD99E7E1EB5C}" type="slidenum">
              <a:rPr lang="en-US" altLang="en-US" smtClean="0"/>
              <a:pPr/>
              <a:t>47</a:t>
            </a:fld>
            <a:endParaRPr lang="en-US" altLang="en-US" dirty="0"/>
          </a:p>
        </p:txBody>
      </p:sp>
    </p:spTree>
    <p:extLst>
      <p:ext uri="{BB962C8B-B14F-4D97-AF65-F5344CB8AC3E}">
        <p14:creationId xmlns:p14="http://schemas.microsoft.com/office/powerpoint/2010/main" val="49177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BF2761-D7BA-412D-8AEF-88EB367745B8}" type="slidenum">
              <a:rPr lang="en-US" altLang="en-US" sz="1200"/>
              <a:pPr/>
              <a:t>48</a:t>
            </a:fld>
            <a:endParaRPr lang="en-US" altLang="en-US" sz="1200" dirty="0"/>
          </a:p>
        </p:txBody>
      </p:sp>
    </p:spTree>
    <p:extLst>
      <p:ext uri="{BB962C8B-B14F-4D97-AF65-F5344CB8AC3E}">
        <p14:creationId xmlns:p14="http://schemas.microsoft.com/office/powerpoint/2010/main" val="614773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4.21 </a:t>
            </a:r>
            <a:r>
              <a:rPr lang="en-US" dirty="0"/>
              <a:t>A motor protein. Kinesin (tan) drags a vesicle (pink) along a microtubule.</a:t>
            </a:r>
          </a:p>
        </p:txBody>
      </p:sp>
      <p:sp>
        <p:nvSpPr>
          <p:cNvPr id="4" name="Slide Number Placeholder 3"/>
          <p:cNvSpPr>
            <a:spLocks noGrp="1"/>
          </p:cNvSpPr>
          <p:nvPr>
            <p:ph type="sldNum" sz="quarter" idx="10"/>
          </p:nvPr>
        </p:nvSpPr>
        <p:spPr/>
        <p:txBody>
          <a:bodyPr/>
          <a:lstStyle/>
          <a:p>
            <a:fld id="{3C476ED8-D4D4-466F-83FB-DD99E7E1EB5C}" type="slidenum">
              <a:rPr lang="en-US" altLang="en-US" smtClean="0"/>
              <a:pPr/>
              <a:t>49</a:t>
            </a:fld>
            <a:endParaRPr lang="en-US" altLang="en-US" dirty="0"/>
          </a:p>
        </p:txBody>
      </p:sp>
    </p:spTree>
    <p:extLst>
      <p:ext uri="{BB962C8B-B14F-4D97-AF65-F5344CB8AC3E}">
        <p14:creationId xmlns:p14="http://schemas.microsoft.com/office/powerpoint/2010/main" val="49177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4.22 </a:t>
            </a:r>
            <a:r>
              <a:rPr lang="en-US" altLang="en-US" dirty="0">
                <a:latin typeface="Arial" panose="020B0604020202020204" pitchFamily="34" charset="0"/>
                <a:ea typeface="ＭＳ Ｐゴシック" panose="020B0600070205080204" pitchFamily="34" charset="-128"/>
              </a:rPr>
              <a:t>How eukaryotic flagella and cilia move.</a:t>
            </a:r>
          </a:p>
          <a:p>
            <a:r>
              <a:rPr lang="en-US" altLang="en-US" b="0" dirty="0" smtClean="0">
                <a:latin typeface="Arial" panose="020B0604020202020204" pitchFamily="34" charset="0"/>
                <a:ea typeface="ＭＳ Ｐゴシック" panose="020B0600070205080204" pitchFamily="34" charset="-128"/>
              </a:rPr>
              <a:t>A</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 9+2 array consists of a ring of nine pairs of microtubules plus one pair at their core. Stabilizing spokes and linking elements connect the microtubules and keep them aligned in this pattern. Projecting from each pair of microtubules are “arms” of the motor protein dynein.</a:t>
            </a:r>
          </a:p>
          <a:p>
            <a:r>
              <a:rPr lang="en-US" altLang="en-US" b="0" dirty="0">
                <a:latin typeface="Arial" panose="020B0604020202020204" pitchFamily="34" charset="0"/>
                <a:ea typeface="ＭＳ Ｐゴシック" panose="020B0600070205080204" pitchFamily="34" charset="-128"/>
              </a:rPr>
              <a:t>B</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Microtubules </a:t>
            </a:r>
            <a:r>
              <a:rPr lang="en-US" altLang="en-US" dirty="0">
                <a:latin typeface="Arial" panose="020B0604020202020204" pitchFamily="34" charset="0"/>
                <a:ea typeface="ＭＳ Ｐゴシック" panose="020B0600070205080204" pitchFamily="34" charset="-128"/>
              </a:rPr>
              <a:t>of a developing 9+2 array grow from a centriole, which remains under the finished array as a basal body. The micrograph below shows basal bodies underlying cilia of the protist pictured in Figure 4.6.</a:t>
            </a:r>
          </a:p>
          <a:p>
            <a:r>
              <a:rPr lang="en-US" altLang="en-US" b="0" dirty="0">
                <a:latin typeface="Arial" panose="020B0604020202020204" pitchFamily="34" charset="0"/>
                <a:ea typeface="ＭＳ Ｐゴシック" panose="020B0600070205080204" pitchFamily="34" charset="-128"/>
              </a:rPr>
              <a:t>C</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Phosphate</a:t>
            </a:r>
            <a:r>
              <a:rPr lang="en-US" altLang="en-US" dirty="0">
                <a:latin typeface="Arial" panose="020B0604020202020204" pitchFamily="34" charset="0"/>
                <a:ea typeface="ＭＳ Ｐゴシック" panose="020B0600070205080204" pitchFamily="34" charset="-128"/>
              </a:rPr>
              <a:t>-group transfers from ATP cause the dynein arms in a 9+2 array to repeatedly bind the adjacent pair of microtubules, bend, and then disengage. The dynein arms “walk” along the microtubules, so adjacent microtubule pairs slide past one another. The short, sliding strokes of the dynein arms occur in a coordinated sequence around the ring, down the length of the microtubules. The movement causes the entire structure to bend.</a:t>
            </a:r>
          </a:p>
          <a:p>
            <a:r>
              <a:rPr lang="en-US" altLang="en-US" b="0" dirty="0">
                <a:latin typeface="Arial" panose="020B0604020202020204" pitchFamily="34" charset="0"/>
                <a:ea typeface="ＭＳ Ｐゴシック" panose="020B0600070205080204" pitchFamily="34" charset="-128"/>
              </a:rPr>
              <a:t>D</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A </a:t>
            </a:r>
            <a:r>
              <a:rPr lang="en-US" altLang="en-US" dirty="0">
                <a:latin typeface="Arial" panose="020B0604020202020204" pitchFamily="34" charset="0"/>
                <a:ea typeface="ＭＳ Ｐゴシック" panose="020B0600070205080204" pitchFamily="34" charset="-128"/>
              </a:rPr>
              <a:t>9+2 array gives rise to a whiplike motion that can propel mobile eukaryotic cells such as sperm through fluid surroundings.</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570BC0-E82E-4874-87D8-67C2C7528364}" type="slidenum">
              <a:rPr lang="en-US" altLang="en-US" sz="1200"/>
              <a:pPr/>
              <a:t>50</a:t>
            </a:fld>
            <a:endParaRPr lang="en-US" altLang="en-US" sz="1200" dirty="0"/>
          </a:p>
        </p:txBody>
      </p:sp>
    </p:spTree>
    <p:extLst>
      <p:ext uri="{BB962C8B-B14F-4D97-AF65-F5344CB8AC3E}">
        <p14:creationId xmlns:p14="http://schemas.microsoft.com/office/powerpoint/2010/main" val="390324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568334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51</a:t>
            </a:fld>
            <a:endParaRPr lang="en-US" dirty="0"/>
          </a:p>
        </p:txBody>
      </p:sp>
    </p:spTree>
    <p:extLst>
      <p:ext uri="{BB962C8B-B14F-4D97-AF65-F5344CB8AC3E}">
        <p14:creationId xmlns:p14="http://schemas.microsoft.com/office/powerpoint/2010/main" val="24271870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52</a:t>
            </a:fld>
            <a:endParaRPr lang="en-US" dirty="0"/>
          </a:p>
        </p:txBody>
      </p:sp>
    </p:spTree>
    <p:extLst>
      <p:ext uri="{BB962C8B-B14F-4D97-AF65-F5344CB8AC3E}">
        <p14:creationId xmlns:p14="http://schemas.microsoft.com/office/powerpoint/2010/main" val="3850061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4.23 </a:t>
            </a:r>
            <a:r>
              <a:rPr lang="en-US" altLang="en-US" dirty="0">
                <a:latin typeface="Arial" panose="020B0604020202020204" pitchFamily="34" charset="0"/>
                <a:ea typeface="ＭＳ Ｐゴシック" panose="020B0600070205080204" pitchFamily="34" charset="-128"/>
              </a:rPr>
              <a:t>Examples of extracellular matrix.</a:t>
            </a:r>
          </a:p>
          <a:p>
            <a:r>
              <a:rPr lang="en-US" altLang="en-US" b="0" dirty="0">
                <a:latin typeface="Arial" panose="020B0604020202020204" pitchFamily="34" charset="0"/>
                <a:ea typeface="ＭＳ Ｐゴシック" panose="020B0600070205080204" pitchFamily="34" charset="-128"/>
              </a:rPr>
              <a:t>A</a:t>
            </a:r>
            <a:r>
              <a:rPr lang="en-US" altLang="en-US" dirty="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 Plant </a:t>
            </a:r>
            <a:r>
              <a:rPr lang="en-US" altLang="en-US" dirty="0">
                <a:latin typeface="Arial" panose="020B0604020202020204" pitchFamily="34" charset="0"/>
                <a:ea typeface="ＭＳ Ｐゴシック" panose="020B0600070205080204" pitchFamily="34" charset="-128"/>
              </a:rPr>
              <a:t>cell secretions form a primary wall. The middle lamella cements adjoining cells together.</a:t>
            </a:r>
          </a:p>
          <a:p>
            <a:r>
              <a:rPr lang="en-US" altLang="en-US" b="0" dirty="0" smtClean="0">
                <a:latin typeface="Arial" panose="020B0604020202020204" pitchFamily="34" charset="0"/>
                <a:ea typeface="ＭＳ Ｐゴシック" panose="020B0600070205080204" pitchFamily="34" charset="-128"/>
              </a:rPr>
              <a:t>B</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Plant cells also secrete materials in layers on the inner surface of their primary wall. These layers form a sturdy secondary wall. In some tissues, the wall remains after the cells die, becoming part of pipelines that carry water through the plant.</a:t>
            </a:r>
          </a:p>
          <a:p>
            <a:r>
              <a:rPr lang="en-US" altLang="en-US" b="0" dirty="0" smtClean="0">
                <a:latin typeface="Arial" panose="020B0604020202020204" pitchFamily="34" charset="0"/>
                <a:ea typeface="ＭＳ Ｐゴシック" panose="020B0600070205080204" pitchFamily="34" charset="-128"/>
              </a:rPr>
              <a:t>C</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In this section of human cornea (a part of the eye), basement membrane is visible as a dark line underlying the cells. </a:t>
            </a:r>
          </a:p>
          <a:p>
            <a:r>
              <a:rPr lang="en-US" altLang="en-US" b="0" dirty="0" smtClean="0">
                <a:latin typeface="Arial" panose="020B0604020202020204" pitchFamily="34" charset="0"/>
                <a:ea typeface="ＭＳ Ｐゴシック" panose="020B0600070205080204" pitchFamily="34" charset="-128"/>
              </a:rPr>
              <a:t>D</a:t>
            </a:r>
            <a:r>
              <a:rPr lang="en-US" altLang="en-US" dirty="0" smtClean="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Section through a plant leaf showing cuticle, a protective covering secreted by living cells.</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C80FD2-AFC8-4B6C-A275-BD2C103DF930}" type="slidenum">
              <a:rPr lang="en-US" altLang="en-US" sz="1200"/>
              <a:pPr/>
              <a:t>53</a:t>
            </a:fld>
            <a:endParaRPr lang="en-US" altLang="en-US" sz="1200" dirty="0"/>
          </a:p>
        </p:txBody>
      </p:sp>
    </p:spTree>
    <p:extLst>
      <p:ext uri="{BB962C8B-B14F-4D97-AF65-F5344CB8AC3E}">
        <p14:creationId xmlns:p14="http://schemas.microsoft.com/office/powerpoint/2010/main" val="2122988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54</a:t>
            </a:fld>
            <a:endParaRPr lang="en-US" dirty="0"/>
          </a:p>
        </p:txBody>
      </p:sp>
    </p:spTree>
    <p:extLst>
      <p:ext uri="{BB962C8B-B14F-4D97-AF65-F5344CB8AC3E}">
        <p14:creationId xmlns:p14="http://schemas.microsoft.com/office/powerpoint/2010/main" val="980748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55</a:t>
            </a:fld>
            <a:endParaRPr lang="en-US" dirty="0"/>
          </a:p>
        </p:txBody>
      </p:sp>
    </p:spTree>
    <p:extLst>
      <p:ext uri="{BB962C8B-B14F-4D97-AF65-F5344CB8AC3E}">
        <p14:creationId xmlns:p14="http://schemas.microsoft.com/office/powerpoint/2010/main" val="1957777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4.24 </a:t>
            </a:r>
            <a:r>
              <a:rPr lang="en-US" dirty="0"/>
              <a:t>Cell junctions in animal tissues. Three types of cell junctions are shown: tight junctions (A), adhering junctions (B, C, and D), and gap junctions (E).</a:t>
            </a:r>
          </a:p>
          <a:p>
            <a:r>
              <a:rPr lang="en-US" b="0" dirty="0"/>
              <a:t>A</a:t>
            </a:r>
            <a:r>
              <a:rPr lang="en-US" dirty="0"/>
              <a:t> </a:t>
            </a:r>
            <a:r>
              <a:rPr lang="en-US" dirty="0" smtClean="0"/>
              <a:t> Tight </a:t>
            </a:r>
            <a:r>
              <a:rPr lang="en-US" dirty="0"/>
              <a:t>junctions form a waterproof seal between plasma membranes of adjacent cells.</a:t>
            </a:r>
          </a:p>
          <a:p>
            <a:r>
              <a:rPr lang="en-US" b="0" dirty="0"/>
              <a:t>B</a:t>
            </a:r>
            <a:r>
              <a:rPr lang="en-US" dirty="0"/>
              <a:t> </a:t>
            </a:r>
            <a:r>
              <a:rPr lang="en-US" dirty="0" smtClean="0"/>
              <a:t> These </a:t>
            </a:r>
            <a:r>
              <a:rPr lang="en-US" dirty="0"/>
              <a:t>adhering junctions connect the plasma membranes of adjacent cells to microfilaments inside the cells.</a:t>
            </a:r>
          </a:p>
          <a:p>
            <a:r>
              <a:rPr lang="en-US" b="0" dirty="0"/>
              <a:t>C</a:t>
            </a:r>
            <a:r>
              <a:rPr lang="en-US" dirty="0"/>
              <a:t> </a:t>
            </a:r>
            <a:r>
              <a:rPr lang="en-US" dirty="0" smtClean="0"/>
              <a:t> These </a:t>
            </a:r>
            <a:r>
              <a:rPr lang="en-US" dirty="0"/>
              <a:t>adhering junctions connect the plasma membranes of adjacent cells to intermediate filaments inside the cells.</a:t>
            </a:r>
          </a:p>
          <a:p>
            <a:r>
              <a:rPr lang="en-US" b="0" dirty="0"/>
              <a:t>D</a:t>
            </a:r>
            <a:r>
              <a:rPr lang="en-US" dirty="0"/>
              <a:t> </a:t>
            </a:r>
            <a:r>
              <a:rPr lang="en-US" dirty="0" smtClean="0"/>
              <a:t> These </a:t>
            </a:r>
            <a:r>
              <a:rPr lang="en-US" dirty="0"/>
              <a:t>adhering junctions attach the plasma membrane of a cell to basement membrane and to intermediate filaments inside the cell.</a:t>
            </a:r>
          </a:p>
          <a:p>
            <a:r>
              <a:rPr lang="en-US" b="0" dirty="0"/>
              <a:t>E</a:t>
            </a:r>
            <a:r>
              <a:rPr lang="en-US" dirty="0"/>
              <a:t> </a:t>
            </a:r>
            <a:r>
              <a:rPr lang="en-US" dirty="0" smtClean="0"/>
              <a:t> Gap </a:t>
            </a:r>
            <a:r>
              <a:rPr lang="en-US" dirty="0"/>
              <a:t>junctions are closable channels that connect the cytoplasm of adjacent cells.</a:t>
            </a:r>
          </a:p>
        </p:txBody>
      </p:sp>
      <p:sp>
        <p:nvSpPr>
          <p:cNvPr id="4" name="Slide Number Placeholder 3"/>
          <p:cNvSpPr>
            <a:spLocks noGrp="1"/>
          </p:cNvSpPr>
          <p:nvPr>
            <p:ph type="sldNum" sz="quarter" idx="10"/>
          </p:nvPr>
        </p:nvSpPr>
        <p:spPr/>
        <p:txBody>
          <a:bodyPr/>
          <a:lstStyle/>
          <a:p>
            <a:fld id="{3C476ED8-D4D4-466F-83FB-DD99E7E1EB5C}" type="slidenum">
              <a:rPr lang="en-US" altLang="en-US" smtClean="0"/>
              <a:pPr/>
              <a:t>56</a:t>
            </a:fld>
            <a:endParaRPr lang="en-US" altLang="en-US" dirty="0"/>
          </a:p>
        </p:txBody>
      </p:sp>
    </p:spTree>
    <p:extLst>
      <p:ext uri="{BB962C8B-B14F-4D97-AF65-F5344CB8AC3E}">
        <p14:creationId xmlns:p14="http://schemas.microsoft.com/office/powerpoint/2010/main" val="3555984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 4.5</a:t>
            </a:r>
            <a:r>
              <a:rPr lang="en-US" dirty="0" smtClean="0"/>
              <a:t> Collective Properties of Living Systems </a:t>
            </a:r>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57</a:t>
            </a:fld>
            <a:endParaRPr lang="en-US" dirty="0"/>
          </a:p>
        </p:txBody>
      </p:sp>
    </p:spTree>
    <p:extLst>
      <p:ext uri="{BB962C8B-B14F-4D97-AF65-F5344CB8AC3E}">
        <p14:creationId xmlns:p14="http://schemas.microsoft.com/office/powerpoint/2010/main" val="3084532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58</a:t>
            </a:fld>
            <a:endParaRPr lang="en-US" dirty="0"/>
          </a:p>
        </p:txBody>
      </p:sp>
    </p:spTree>
    <p:extLst>
      <p:ext uri="{BB962C8B-B14F-4D97-AF65-F5344CB8AC3E}">
        <p14:creationId xmlns:p14="http://schemas.microsoft.com/office/powerpoint/2010/main" val="3720120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59</a:t>
            </a:fld>
            <a:endParaRPr lang="en-US" dirty="0"/>
          </a:p>
        </p:txBody>
      </p:sp>
    </p:spTree>
    <p:extLst>
      <p:ext uri="{BB962C8B-B14F-4D97-AF65-F5344CB8AC3E}">
        <p14:creationId xmlns:p14="http://schemas.microsoft.com/office/powerpoint/2010/main" val="155553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212445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126841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4.4 </a:t>
            </a:r>
            <a:r>
              <a:rPr lang="en-US" altLang="en-US" dirty="0">
                <a:latin typeface="Arial" panose="020B0604020202020204" pitchFamily="34" charset="0"/>
                <a:ea typeface="ＭＳ Ｐゴシック" panose="020B0600070205080204" pitchFamily="34" charset="-128"/>
              </a:rPr>
              <a:t>Example of a colonial organism. Sticky secretions hold these pill-shaped algal cells together end to end, forming a long strand. The arrangement allows each cell to exchange substances directly with the surrounding water. Secretions also anchor the strand to a solid surface (such as the plant on the left).</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B9F659-BC4B-4BAF-9B75-940E9394ADE8}" type="slidenum">
              <a:rPr lang="en-US" altLang="en-US" sz="1200"/>
              <a:pPr/>
              <a:t>9</a:t>
            </a:fld>
            <a:endParaRPr lang="en-US" altLang="en-US" sz="1200" dirty="0"/>
          </a:p>
        </p:txBody>
      </p:sp>
    </p:spTree>
    <p:extLst>
      <p:ext uri="{BB962C8B-B14F-4D97-AF65-F5344CB8AC3E}">
        <p14:creationId xmlns:p14="http://schemas.microsoft.com/office/powerpoint/2010/main" val="408821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138427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2622541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591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791916743"/>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306413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65341071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3048000"/>
            <a:ext cx="3657600" cy="1454726"/>
          </a:xfrm>
        </p:spPr>
        <p:txBody>
          <a:bodyPr/>
          <a:lstStyle/>
          <a:p>
            <a:pPr algn="ctr"/>
            <a:r>
              <a:rPr lang="en-US" b="1" dirty="0" smtClean="0"/>
              <a:t>Chapter 4 </a:t>
            </a:r>
            <a:r>
              <a:rPr lang="en-US" dirty="0" smtClean="0"/>
              <a:t>Cell </a:t>
            </a:r>
            <a:r>
              <a:rPr lang="en-US" dirty="0"/>
              <a:t>Structure</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24677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4.2 How We See Cells</a:t>
            </a:r>
            <a:endParaRPr lang="en-US" altLang="en-US" dirty="0"/>
          </a:p>
        </p:txBody>
      </p:sp>
      <p:sp>
        <p:nvSpPr>
          <p:cNvPr id="18435" name="Content Placeholder 2"/>
          <p:cNvSpPr>
            <a:spLocks noGrp="1"/>
          </p:cNvSpPr>
          <p:nvPr>
            <p:ph idx="1"/>
          </p:nvPr>
        </p:nvSpPr>
        <p:spPr/>
        <p:txBody>
          <a:bodyPr/>
          <a:lstStyle/>
          <a:p>
            <a:r>
              <a:rPr lang="en-US" altLang="en-US" smtClean="0"/>
              <a:t>Most cells are 1–100 micrometers in diameter</a:t>
            </a:r>
          </a:p>
          <a:p>
            <a:pPr lvl="1"/>
            <a:r>
              <a:rPr lang="en-US" altLang="en-US" smtClean="0"/>
              <a:t>Much smaller than the unaided human eye can perceive</a:t>
            </a:r>
          </a:p>
          <a:p>
            <a:r>
              <a:rPr lang="en-US" altLang="en-US" smtClean="0"/>
              <a:t>Microscopes are used to observe objects in the micrometer range of size</a:t>
            </a:r>
            <a:endParaRPr lang="en-US" altLang="en-US" dirty="0"/>
          </a:p>
        </p:txBody>
      </p:sp>
    </p:spTree>
    <p:extLst>
      <p:ext uri="{BB962C8B-B14F-4D97-AF65-F5344CB8AC3E}">
        <p14:creationId xmlns:p14="http://schemas.microsoft.com/office/powerpoint/2010/main" val="279399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Relative Sizes (1 of 2)</a:t>
            </a:r>
            <a:endParaRPr lang="en-US" altLang="en-US" dirty="0"/>
          </a:p>
        </p:txBody>
      </p:sp>
      <p:pic>
        <p:nvPicPr>
          <p:cNvPr id="5" name="Picture 4" descr="An illustration shows relative sizes of microscopes. Two main labels “electron microscope” and “light microscopes” are given adjacent to each other.  Many sub-heads like small molecule, molecules of life, viruses, mitochondria, chloroplasts, most bacteria and most eukaryotic cells are seen.  The illustration below the sub-heading small molecule shows a red ball connected to white balls, on its either side through sticks. The sub-heading molecules of life, is further divided into lipids, carbohydrates, proteins and DNA.  The illustration below lipid shows series of tiny balls that are interconnected.  The illustration below carbohydrates shows small circles that are connected through curved lines.  The illustration below proteins shows a bunch of spring like structures in multiple colors.  The illustration below DNA shows a spiral ladder like DNA structure.  The structure below the label Viruses shows a ball of tiny flowers that are closely packed.  The sub-headings under the main label light microscope has mitochondria, chloroplasts, below which it shows a flat bean-shaped structured cut open at the top with small strips inside.   The illustration below the label most bacteria shows a golden color capsule with a purplish sparkling oval structure at its centre.   The illustration below the most eukaryotic cells shows a spherical cell that has been scooped out in the front. At the base of the illustrations, there is a thin strip labeled as, “0.1 nm”, “1 nm”, “10nm”, “100nm”, “1 micrometer” and “10 micrometer.”  The label “0.1 nm”  corresponds to the sub-heading “small molecules” , “molecules of life” in the “1nm to 10nm” range, “viruses” from 10nm to 100 nm range, “mitochondria, chloroplasts” and “most bacteria”  in a little less than 1 micrometer to 10 micrometer range and “most eukaryotic cells” in the above 10 micrometer ran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413" y="2485644"/>
            <a:ext cx="8243174" cy="1886712"/>
          </a:xfrm>
          <a:prstGeom prst="rect">
            <a:avLst/>
          </a:prstGeom>
        </p:spPr>
      </p:pic>
    </p:spTree>
    <p:extLst>
      <p:ext uri="{BB962C8B-B14F-4D97-AF65-F5344CB8AC3E}">
        <p14:creationId xmlns:p14="http://schemas.microsoft.com/office/powerpoint/2010/main" val="2978382854"/>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dirty="0" smtClean="0"/>
              <a:t>Relative Sizes (2 of 2)</a:t>
            </a:r>
            <a:endParaRPr lang="en-US" altLang="en-US" dirty="0"/>
          </a:p>
        </p:txBody>
      </p:sp>
      <p:pic>
        <p:nvPicPr>
          <p:cNvPr id="2" name="Picture 1" descr="An illustration shows relative sizes of microscopes. Two main labels “electron microscope” and “light microscopes” are given adjacent to each other.  Many sub-heads like small molecule, molecules of life, viruses, mitochondria, chloroplasts, most bacteria and most eukaryotic cells are seen.  The illustration below the sub-heading small molecule shows a red ball connected to white balls, on its either side through sticks. The sub-heading molecules of life, is further divided into lipids, carbohydrates, proteins and DNA.  The illustration below lipid shows series of tiny balls that are interconnected.  The illustration below carbohydrates shows small circles that are connected through curved lines.  The illustration below proteins shows a bunch of spring like structures in multiple colors.  The illustration below DNA shows a spiral ladder like DNA structure.  The structure below the label Viruses shows a ball of tiny flowers that are closely packed.  The sub-headings under the main label light microscope has mitochondria, chloroplasts, below which it shows a flat bean-shaped structured cut open at the top with small strips inside.   The illustration below the label most bacteria shows a golden color capsule with a purplish sparkling oval structure at its centre.   The illustration below the most eukaryotic cells shows a spherical cell that has been scooped out in the front. At the base of the illustrations, there is a thin strip labeled as, “0.1 nm”, “1 nm”, “10nm”, “100nm”, “1 micrometer” and “10 micrometer.”  The label “0.1 nm”  corresponds to the sub-heading “small molecules” , “molecules of life” in the “1nm to 10nm” range, “viruses” from 10nm to 100 nm range, “mitochondria, chloroplasts” and “most bacteria”  in a little less than 1 micrometer to 10 micrometer range and “most eukaryotic cells” in the above 10 micrometer ran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565262"/>
            <a:ext cx="8229600" cy="2006940"/>
          </a:xfrm>
          <a:prstGeom prst="rect">
            <a:avLst/>
          </a:prstGeom>
        </p:spPr>
      </p:pic>
    </p:spTree>
    <p:extLst>
      <p:ext uri="{BB962C8B-B14F-4D97-AF65-F5344CB8AC3E}">
        <p14:creationId xmlns:p14="http://schemas.microsoft.com/office/powerpoint/2010/main" val="366638579"/>
      </p:ext>
    </p:extLst>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Microscopes</a:t>
            </a:r>
            <a:endParaRPr lang="en-US" altLang="en-US" dirty="0"/>
          </a:p>
        </p:txBody>
      </p:sp>
      <p:sp>
        <p:nvSpPr>
          <p:cNvPr id="22531" name="Content Placeholder 2"/>
          <p:cNvSpPr>
            <a:spLocks noGrp="1"/>
          </p:cNvSpPr>
          <p:nvPr>
            <p:ph idx="1"/>
          </p:nvPr>
        </p:nvSpPr>
        <p:spPr/>
        <p:txBody>
          <a:bodyPr/>
          <a:lstStyle/>
          <a:p>
            <a:r>
              <a:rPr lang="en-US" altLang="en-US" dirty="0" smtClean="0"/>
              <a:t>Light microscopes use visible light to illuminate samples</a:t>
            </a:r>
          </a:p>
          <a:p>
            <a:pPr lvl="1"/>
            <a:r>
              <a:rPr lang="en-US" altLang="en-US" dirty="0" smtClean="0"/>
              <a:t>Curved lenses inside the microscope focus light into a magnified image</a:t>
            </a:r>
          </a:p>
          <a:p>
            <a:pPr lvl="1"/>
            <a:r>
              <a:rPr lang="en-US" altLang="en-US" dirty="0" smtClean="0"/>
              <a:t>Researchers use stains or light-emitting tracers to see the details inside cells</a:t>
            </a:r>
          </a:p>
          <a:p>
            <a:r>
              <a:rPr lang="en-US" altLang="en-US" dirty="0" smtClean="0"/>
              <a:t>Electron microscopes use magnetic fields to focus a beam of electrons onto a sample</a:t>
            </a:r>
            <a:endParaRPr lang="en-US" altLang="en-US" dirty="0"/>
          </a:p>
        </p:txBody>
      </p:sp>
    </p:spTree>
    <p:extLst>
      <p:ext uri="{BB962C8B-B14F-4D97-AF65-F5344CB8AC3E}">
        <p14:creationId xmlns:p14="http://schemas.microsoft.com/office/powerpoint/2010/main" val="352057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Different Techniques, Different Views</a:t>
            </a:r>
            <a:endParaRPr lang="en-US" altLang="en-US" dirty="0"/>
          </a:p>
        </p:txBody>
      </p:sp>
      <p:pic>
        <p:nvPicPr>
          <p:cNvPr id="3" name="Picture 2" descr="The figure shows five illustrations one below the other along with relevant explanations on the right side.  Illustration A shows a shoe like structure with tiny hair radiating from the corners.  Inside the structure are blobs in different sizes.  The corresponding explanation reads, “A.  Green blobs visible in this light micrograph of a living cell are ingested algae.  Hair-like surface structures are cilia that propel this motile organism through fluids.” The second illustration shows an irregular shaped structure resembling a sheet of ice with some bubble like spots and green strands in it.  The corresponding explanation reads, “B. A light micrograph taken with polarized light shows edges in relief.  This technique reveals ingested algae and some internal structures not visible in A.”  The third illustration shows an irregular shaped disc with a bright red border. Two red patches with curvy yellow lines are seen radiating from them is shown.   The corresponding illustration reads, “C. In this fluorescence micrograph, yellow pinpoints the location of a particular protein in the membrane of organelles called contractile vacuoles (also visible in B).”  The fourth illustration shows a bean shaped structure with several color patches in it.  The corresponding explanation reads, “D. A colorized transmission electron micrograph reveals several types of internal structures.  Ingested algae are being broken down inside food vacuoles.”  The fifth illustration shows a shoe shaped structure with tiny hair projections all around it.  There is a marking at the bottom of the illustration with a marking labeled as, “50 micrometer.”  The corresponding explanation reads, E. A scanning electron micrograph shows details of the cell’s surface, including its thick coat of cilia.  The cell takes in food via the indentation (also visible in 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12" y="1447800"/>
            <a:ext cx="1777976" cy="4727448"/>
          </a:xfrm>
          <a:prstGeom prst="rect">
            <a:avLst/>
          </a:prstGeom>
        </p:spPr>
      </p:pic>
    </p:spTree>
    <p:extLst>
      <p:ext uri="{BB962C8B-B14F-4D97-AF65-F5344CB8AC3E}">
        <p14:creationId xmlns:p14="http://schemas.microsoft.com/office/powerpoint/2010/main" val="3746751071"/>
      </p:ext>
    </p:extLst>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4.3 Cell Membrane Structure</a:t>
            </a:r>
            <a:endParaRPr lang="en-US" altLang="en-US" dirty="0"/>
          </a:p>
        </p:txBody>
      </p:sp>
      <p:sp>
        <p:nvSpPr>
          <p:cNvPr id="24579" name="Content Placeholder 2"/>
          <p:cNvSpPr>
            <a:spLocks noGrp="1"/>
          </p:cNvSpPr>
          <p:nvPr>
            <p:ph idx="1"/>
          </p:nvPr>
        </p:nvSpPr>
        <p:spPr/>
        <p:txBody>
          <a:bodyPr/>
          <a:lstStyle/>
          <a:p>
            <a:r>
              <a:rPr lang="en-US" altLang="en-US" smtClean="0"/>
              <a:t>The plasma membrane’s function is not limited to physically separating a cell’s external environment from its internal one</a:t>
            </a:r>
          </a:p>
          <a:p>
            <a:r>
              <a:rPr lang="en-US" altLang="en-US" smtClean="0"/>
              <a:t>Other functions include regulating the crossing of substances into and out of cells</a:t>
            </a:r>
            <a:endParaRPr lang="en-US" altLang="en-US" dirty="0"/>
          </a:p>
        </p:txBody>
      </p:sp>
    </p:spTree>
    <p:extLst>
      <p:ext uri="{BB962C8B-B14F-4D97-AF65-F5344CB8AC3E}">
        <p14:creationId xmlns:p14="http://schemas.microsoft.com/office/powerpoint/2010/main" val="88365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The Fluid Mosaic Model</a:t>
            </a:r>
            <a:endParaRPr lang="en-US" altLang="en-US" dirty="0"/>
          </a:p>
        </p:txBody>
      </p:sp>
      <p:sp>
        <p:nvSpPr>
          <p:cNvPr id="25603" name="Content Placeholder 2"/>
          <p:cNvSpPr>
            <a:spLocks noGrp="1"/>
          </p:cNvSpPr>
          <p:nvPr>
            <p:ph idx="1"/>
          </p:nvPr>
        </p:nvSpPr>
        <p:spPr/>
        <p:txBody>
          <a:bodyPr/>
          <a:lstStyle/>
          <a:p>
            <a:r>
              <a:rPr lang="en-US" altLang="en-US" smtClean="0"/>
              <a:t>Several molecules are embedded within or attached to the lipid bilayer:</a:t>
            </a:r>
          </a:p>
          <a:p>
            <a:pPr lvl="1"/>
            <a:r>
              <a:rPr lang="en-US" altLang="en-US" smtClean="0"/>
              <a:t>Cholesterol, proteins, glycoproteins,and glycolipids</a:t>
            </a:r>
          </a:p>
          <a:p>
            <a:r>
              <a:rPr lang="en-US" altLang="en-US" smtClean="0"/>
              <a:t>Fluid mosaic: model of a cell membrane as a two-dimensional fluid of mixed composition</a:t>
            </a:r>
            <a:endParaRPr lang="en-US" altLang="en-US" dirty="0"/>
          </a:p>
        </p:txBody>
      </p:sp>
    </p:spTree>
    <p:extLst>
      <p:ext uri="{BB962C8B-B14F-4D97-AF65-F5344CB8AC3E}">
        <p14:creationId xmlns:p14="http://schemas.microsoft.com/office/powerpoint/2010/main" val="73180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Cell Membrane Structure</a:t>
            </a:r>
            <a:endParaRPr lang="en-US" altLang="en-US" dirty="0"/>
          </a:p>
        </p:txBody>
      </p:sp>
      <p:sp>
        <p:nvSpPr>
          <p:cNvPr id="3" name="Content Placeholder 2"/>
          <p:cNvSpPr>
            <a:spLocks noGrp="1"/>
          </p:cNvSpPr>
          <p:nvPr>
            <p:ph idx="1"/>
          </p:nvPr>
        </p:nvSpPr>
        <p:spPr/>
        <p:txBody>
          <a:bodyPr/>
          <a:lstStyle/>
          <a:p>
            <a:r>
              <a:rPr lang="en-US" b="1" dirty="0"/>
              <a:t>A</a:t>
            </a:r>
            <a:r>
              <a:rPr lang="en-US" dirty="0"/>
              <a:t> In a watery fluid, phospholipids spontaneously line up into two layers: the hydrophobic tails cluster together, and the hydrophilic heads face outward, toward the fluid. This lipid bilayer forms the framework of all cell membranes. Many types of proteins intermin­gle among the lipids; a few that are typical of plasma membranes are shown on the opposite page.</a:t>
            </a:r>
          </a:p>
        </p:txBody>
      </p:sp>
    </p:spTree>
    <p:extLst>
      <p:ext uri="{BB962C8B-B14F-4D97-AF65-F5344CB8AC3E}">
        <p14:creationId xmlns:p14="http://schemas.microsoft.com/office/powerpoint/2010/main" val="216203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Proteins Add Function</a:t>
            </a:r>
            <a:endParaRPr lang="en-US" altLang="en-US" dirty="0"/>
          </a:p>
        </p:txBody>
      </p:sp>
      <p:sp>
        <p:nvSpPr>
          <p:cNvPr id="27651" name="Content Placeholder 2"/>
          <p:cNvSpPr>
            <a:spLocks noGrp="1"/>
          </p:cNvSpPr>
          <p:nvPr>
            <p:ph idx="1"/>
          </p:nvPr>
        </p:nvSpPr>
        <p:spPr/>
        <p:txBody>
          <a:bodyPr/>
          <a:lstStyle/>
          <a:p>
            <a:r>
              <a:rPr lang="en-US" altLang="en-US" smtClean="0"/>
              <a:t>Many types of proteins are associated with a cell membrane</a:t>
            </a:r>
          </a:p>
          <a:p>
            <a:pPr lvl="1"/>
            <a:r>
              <a:rPr lang="en-US" altLang="en-US" smtClean="0"/>
              <a:t>Adhesion proteins: helps cells stick together</a:t>
            </a:r>
          </a:p>
          <a:p>
            <a:pPr lvl="1"/>
            <a:r>
              <a:rPr lang="en-US" altLang="en-US" smtClean="0"/>
              <a:t>Recognition proteins: identifies “self” cells</a:t>
            </a:r>
          </a:p>
          <a:p>
            <a:pPr lvl="1"/>
            <a:r>
              <a:rPr lang="en-US" altLang="en-US" smtClean="0"/>
              <a:t>Receptor proteins: triggers a change in cell activity</a:t>
            </a:r>
          </a:p>
          <a:p>
            <a:pPr lvl="1"/>
            <a:r>
              <a:rPr lang="en-US" altLang="en-US" smtClean="0"/>
              <a:t>Transport proteins: assists the movement of ions or molecules across the membrane</a:t>
            </a:r>
            <a:endParaRPr lang="en-US" altLang="en-US" dirty="0"/>
          </a:p>
        </p:txBody>
      </p:sp>
    </p:spTree>
    <p:extLst>
      <p:ext uri="{BB962C8B-B14F-4D97-AF65-F5344CB8AC3E}">
        <p14:creationId xmlns:p14="http://schemas.microsoft.com/office/powerpoint/2010/main" val="184816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r>
              <a:rPr lang="en-US" altLang="en-US" dirty="0" smtClean="0"/>
              <a:t>Membrane Proteins</a:t>
            </a:r>
            <a:endParaRPr lang="en-US" altLang="en-US" dirty="0"/>
          </a:p>
        </p:txBody>
      </p:sp>
      <p:pic>
        <p:nvPicPr>
          <p:cNvPr id="2050" name="Picture 2" descr="An illustration shows a sheet of lipids with 2 egg like structures projecting out with two sticks.  The corresponding explanation given above reads, “B. Adhesion proteins fasten cells together or to external proteins.  This one connects protein filaments inside the cell to external filaments.” Adjacent to this illustration are 2 small tubes kept erect.  Two more tubes are seen radiating on opposite sides from these vertical tubes.  A clamp like structure seems to be holding them at the base.  The explanation above it reads, “C. Receptor proteins trigger a change in cellular activity in response to a stimulus such as binding to a particular substance.  This one occurs on the cells of the immune system. “ Next to this is an illustration which shows a ball with some strands on it.  The corresponding explanation above reads, “D. Enzymes speed reactions at membranes.  This one is part of a membrane-bound set of molecules that together break down drugs and other organic toxins.” The final illustration shows an elongated spindle like projection from the lipid bilayer and cytoplasm.  The corresponding explanation reads, “E. Transport proteins bind to molecules on one side of the membrane and release them on the other side.  This one transports the glucose.” The labels “cytoplasm”, “lipid bilayer” and “extracellular fluid” are seen at the base of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41" y="2554614"/>
            <a:ext cx="8114918" cy="17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56700"/>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4.1 What, Exactly, Is a Cell?</a:t>
            </a:r>
            <a:endParaRPr lang="en-US" altLang="en-US" dirty="0"/>
          </a:p>
        </p:txBody>
      </p:sp>
      <p:sp>
        <p:nvSpPr>
          <p:cNvPr id="8195" name="Content Placeholder 2"/>
          <p:cNvSpPr>
            <a:spLocks noGrp="1"/>
          </p:cNvSpPr>
          <p:nvPr>
            <p:ph idx="1"/>
          </p:nvPr>
        </p:nvSpPr>
        <p:spPr/>
        <p:txBody>
          <a:bodyPr/>
          <a:lstStyle/>
          <a:p>
            <a:r>
              <a:rPr lang="en-US" altLang="en-US" dirty="0" smtClean="0"/>
              <a:t>Cell theory</a:t>
            </a:r>
          </a:p>
          <a:p>
            <a:pPr lvl="1"/>
            <a:r>
              <a:rPr lang="en-US" altLang="en-US" dirty="0" smtClean="0"/>
              <a:t>Prior to the invention of the microscope, the existence of cells was unknown</a:t>
            </a:r>
          </a:p>
          <a:p>
            <a:pPr lvl="1"/>
            <a:r>
              <a:rPr lang="nl-NL" altLang="en-US" dirty="0" smtClean="0"/>
              <a:t>Mid-1600s: Antoni van Leeuwenhoek </a:t>
            </a:r>
            <a:r>
              <a:rPr lang="en-US" altLang="en-US" dirty="0" smtClean="0"/>
              <a:t>constructed a crude microscope and observed “animalcules”</a:t>
            </a:r>
          </a:p>
          <a:p>
            <a:pPr lvl="2"/>
            <a:r>
              <a:rPr lang="en-US" altLang="en-US" dirty="0" smtClean="0"/>
              <a:t>These animalcules were in fact microbes</a:t>
            </a:r>
            <a:endParaRPr lang="en-US" altLang="en-US" dirty="0"/>
          </a:p>
        </p:txBody>
      </p:sp>
    </p:spTree>
    <p:extLst>
      <p:ext uri="{BB962C8B-B14F-4D97-AF65-F5344CB8AC3E}">
        <p14:creationId xmlns:p14="http://schemas.microsoft.com/office/powerpoint/2010/main" val="27713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4.4 Introducing the Prokaryotes</a:t>
            </a:r>
            <a:endParaRPr lang="en-US" altLang="en-US" dirty="0"/>
          </a:p>
        </p:txBody>
      </p:sp>
      <p:sp>
        <p:nvSpPr>
          <p:cNvPr id="29699" name="Content Placeholder 2"/>
          <p:cNvSpPr>
            <a:spLocks noGrp="1"/>
          </p:cNvSpPr>
          <p:nvPr>
            <p:ph idx="1"/>
          </p:nvPr>
        </p:nvSpPr>
        <p:spPr/>
        <p:txBody>
          <a:bodyPr/>
          <a:lstStyle/>
          <a:p>
            <a:r>
              <a:rPr lang="en-US" altLang="en-US" smtClean="0"/>
              <a:t>All bacteria and archaea are single-celled organisms</a:t>
            </a:r>
          </a:p>
          <a:p>
            <a:r>
              <a:rPr lang="en-US" altLang="en-US" smtClean="0"/>
              <a:t>Archaea and bacteria were once formally grouped together as prokaryotes</a:t>
            </a:r>
          </a:p>
          <a:p>
            <a:pPr lvl="1"/>
            <a:r>
              <a:rPr lang="en-US" altLang="en-US" smtClean="0"/>
              <a:t>Archaea are more closely related to eukaryotes than to bacteria</a:t>
            </a:r>
          </a:p>
          <a:p>
            <a:r>
              <a:rPr lang="en-US" altLang="en-US" smtClean="0"/>
              <a:t>Archaea now have their own separate domain</a:t>
            </a:r>
            <a:endParaRPr lang="en-US" altLang="en-US" dirty="0"/>
          </a:p>
        </p:txBody>
      </p:sp>
    </p:spTree>
    <p:extLst>
      <p:ext uri="{BB962C8B-B14F-4D97-AF65-F5344CB8AC3E}">
        <p14:creationId xmlns:p14="http://schemas.microsoft.com/office/powerpoint/2010/main" val="296017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Bacteria and Archaea</a:t>
            </a:r>
            <a:endParaRPr lang="en-US" altLang="en-US" dirty="0"/>
          </a:p>
        </p:txBody>
      </p:sp>
      <p:pic>
        <p:nvPicPr>
          <p:cNvPr id="1026" name="Picture 2" descr="An illustration shows a sheet of lipids with 2 egg like structures projecting out with two sticks.  The corresponding explanation given above reads, “B. Adhesion proteins fasten cells together or to external proteins.  This one connects protein filaments inside the cell to external filaments.” Adjacent to this illustration are 2 small tubes kept erect.  Two more tubes are seen radiating on opposite sides from these vertical tubes.  A clamp like structure seems to be holding them at the base.  The explanation above it reads, “C. Receptor proteins trigger a change in cellular activity in response to a stimulus such as binding to a particular substance.  This one occurs on the cells of the immune system. “ Next to this is an illustration which shows a ball with some strands on it.  The corresponding explanation above reads, “D. Enzymes speed reactions at membranes.  This one is part of a membrane-bound set of molecules that together break down drugs and other organic toxins.” The final illustration shows an elongated spindle like projection from the lipid bilayer and cytoplasm.  The corresponding explanation reads, “E. Transport proteins bind to molecules on one side of the membrane and release them on the other side.  This one transports the glucose.” The labels “cytoplasm”, “lipid bilayer” and “extracellular fluid” are seen at the base of illustrat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525" y="1371600"/>
            <a:ext cx="5822950" cy="474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401176"/>
      </p:ext>
    </p:extLst>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Structural Features (1 of 2)</a:t>
            </a:r>
            <a:endParaRPr lang="en-US" altLang="en-US" dirty="0"/>
          </a:p>
        </p:txBody>
      </p:sp>
      <p:sp>
        <p:nvSpPr>
          <p:cNvPr id="31747" name="Content Placeholder 2"/>
          <p:cNvSpPr>
            <a:spLocks noGrp="1"/>
          </p:cNvSpPr>
          <p:nvPr>
            <p:ph idx="1"/>
          </p:nvPr>
        </p:nvSpPr>
        <p:spPr/>
        <p:txBody>
          <a:bodyPr/>
          <a:lstStyle/>
          <a:p>
            <a:r>
              <a:rPr lang="en-US" altLang="en-US" dirty="0" smtClean="0"/>
              <a:t>Structural similarities between bacteria and </a:t>
            </a:r>
            <a:r>
              <a:rPr lang="en-US" altLang="en-US" dirty="0" err="1" smtClean="0"/>
              <a:t>archaea</a:t>
            </a:r>
            <a:endParaRPr lang="en-US" altLang="en-US" dirty="0" smtClean="0"/>
          </a:p>
          <a:p>
            <a:pPr lvl="1"/>
            <a:r>
              <a:rPr lang="en-US" altLang="en-US" dirty="0" smtClean="0"/>
              <a:t>Protein filaments reinforce cell shape</a:t>
            </a:r>
          </a:p>
          <a:p>
            <a:pPr lvl="1"/>
            <a:r>
              <a:rPr lang="en-US" altLang="en-US" dirty="0" smtClean="0"/>
              <a:t>Numerous ribosomes for protein synthesis</a:t>
            </a:r>
          </a:p>
          <a:p>
            <a:pPr lvl="1"/>
            <a:r>
              <a:rPr lang="en-US" altLang="en-US" dirty="0" smtClean="0"/>
              <a:t>Cytoplasm contains plasmids (small circular DNAs)</a:t>
            </a:r>
          </a:p>
          <a:p>
            <a:pPr lvl="1"/>
            <a:r>
              <a:rPr lang="en-US" altLang="en-US" dirty="0" smtClean="0"/>
              <a:t>DNA is concentrated in a nucleoid</a:t>
            </a:r>
            <a:endParaRPr lang="en-US" altLang="en-US" dirty="0"/>
          </a:p>
        </p:txBody>
      </p:sp>
    </p:spTree>
    <p:extLst>
      <p:ext uri="{BB962C8B-B14F-4D97-AF65-F5344CB8AC3E}">
        <p14:creationId xmlns:p14="http://schemas.microsoft.com/office/powerpoint/2010/main" val="192246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Structural Features (2 of 2)</a:t>
            </a:r>
            <a:endParaRPr lang="en-US" altLang="en-US" dirty="0"/>
          </a:p>
        </p:txBody>
      </p:sp>
      <p:sp>
        <p:nvSpPr>
          <p:cNvPr id="32771" name="Content Placeholder 2"/>
          <p:cNvSpPr>
            <a:spLocks noGrp="1"/>
          </p:cNvSpPr>
          <p:nvPr>
            <p:ph idx="1"/>
          </p:nvPr>
        </p:nvSpPr>
        <p:spPr/>
        <p:txBody>
          <a:bodyPr/>
          <a:lstStyle/>
          <a:p>
            <a:pPr lvl="1"/>
            <a:r>
              <a:rPr lang="en-US" altLang="en-US" smtClean="0"/>
              <a:t>Rigid cell wall surrounds the plasma membrane</a:t>
            </a:r>
          </a:p>
          <a:p>
            <a:pPr lvl="1"/>
            <a:r>
              <a:rPr lang="en-US" altLang="en-US" smtClean="0"/>
              <a:t>Polysaccharides form a slime layer or capsule around cell wall</a:t>
            </a:r>
          </a:p>
          <a:p>
            <a:pPr lvl="1"/>
            <a:r>
              <a:rPr lang="en-US" altLang="en-US" smtClean="0"/>
              <a:t>Pili (protein filaments) project from the surface</a:t>
            </a:r>
          </a:p>
          <a:p>
            <a:pPr lvl="1"/>
            <a:r>
              <a:rPr lang="en-US" altLang="en-US" smtClean="0"/>
              <a:t>Long, slender cellular structures called flagella are used for motion</a:t>
            </a:r>
            <a:endParaRPr lang="en-US" altLang="en-US" dirty="0"/>
          </a:p>
        </p:txBody>
      </p:sp>
    </p:spTree>
    <p:extLst>
      <p:ext uri="{BB962C8B-B14F-4D97-AF65-F5344CB8AC3E}">
        <p14:creationId xmlns:p14="http://schemas.microsoft.com/office/powerpoint/2010/main" val="378073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Generalized Bacterial Body Plan</a:t>
            </a:r>
            <a:endParaRPr lang="en-US" altLang="en-US" dirty="0"/>
          </a:p>
        </p:txBody>
      </p:sp>
      <p:pic>
        <p:nvPicPr>
          <p:cNvPr id="3" name="Picture 2" descr="An illustration shows a glowing capsule like structure with lines of varying lengths radiating from it and a tail like structure at the bottom. A dark lesion is seen at its centre.  The following components are labeled: “cytoplasm, with ribosomes, plasmid, DNA in nucleoid, plasma membrane, cell wall, capsule, pilus and flagellu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781" y="1371600"/>
            <a:ext cx="2472439" cy="4775200"/>
          </a:xfrm>
          <a:prstGeom prst="rect">
            <a:avLst/>
          </a:prstGeom>
        </p:spPr>
      </p:pic>
    </p:spTree>
    <p:extLst>
      <p:ext uri="{BB962C8B-B14F-4D97-AF65-F5344CB8AC3E}">
        <p14:creationId xmlns:p14="http://schemas.microsoft.com/office/powerpoint/2010/main" val="1110705701"/>
      </p:ext>
    </p:extLst>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Biofilms</a:t>
            </a:r>
            <a:endParaRPr lang="en-US" altLang="en-US" dirty="0"/>
          </a:p>
        </p:txBody>
      </p:sp>
      <p:sp>
        <p:nvSpPr>
          <p:cNvPr id="34819" name="Content Placeholder 2"/>
          <p:cNvSpPr>
            <a:spLocks noGrp="1"/>
          </p:cNvSpPr>
          <p:nvPr>
            <p:ph idx="1"/>
          </p:nvPr>
        </p:nvSpPr>
        <p:spPr/>
        <p:txBody>
          <a:bodyPr/>
          <a:lstStyle/>
          <a:p>
            <a:r>
              <a:rPr lang="en-US" altLang="en-US" smtClean="0"/>
              <a:t>Bacterial cells often share a layer of secreted polysaccharides and proteins</a:t>
            </a:r>
          </a:p>
          <a:p>
            <a:pPr lvl="1"/>
            <a:r>
              <a:rPr lang="en-US" altLang="en-US" smtClean="0"/>
              <a:t>Biofilm: community of microorganisms living within a shared mass of secreted slime</a:t>
            </a:r>
          </a:p>
          <a:p>
            <a:r>
              <a:rPr lang="en-US" altLang="en-US" smtClean="0"/>
              <a:t>A biofilm is often attached to a solid surface and may include:</a:t>
            </a:r>
          </a:p>
          <a:p>
            <a:pPr lvl="1"/>
            <a:r>
              <a:rPr lang="en-US" altLang="en-US" smtClean="0"/>
              <a:t>Bacteria, algae, fungi, protists, and/or archaea</a:t>
            </a:r>
            <a:endParaRPr lang="en-US" altLang="en-US" dirty="0"/>
          </a:p>
        </p:txBody>
      </p:sp>
    </p:spTree>
    <p:extLst>
      <p:ext uri="{BB962C8B-B14F-4D97-AF65-F5344CB8AC3E}">
        <p14:creationId xmlns:p14="http://schemas.microsoft.com/office/powerpoint/2010/main" val="427716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4.5 Introducing the Eukaryotic Cell</a:t>
            </a:r>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2082019063"/>
              </p:ext>
            </p:extLst>
          </p:nvPr>
        </p:nvGraphicFramePr>
        <p:xfrm>
          <a:off x="2057400" y="1447800"/>
          <a:ext cx="5105400" cy="606582"/>
        </p:xfrm>
        <a:graphic>
          <a:graphicData uri="http://schemas.openxmlformats.org/drawingml/2006/table">
            <a:tbl>
              <a:tblPr firstRow="1" bandRow="1">
                <a:tableStyleId>{5940675A-B579-460E-94D1-54222C63F5DA}</a:tableStyleId>
              </a:tblPr>
              <a:tblGrid>
                <a:gridCol w="5105400"/>
              </a:tblGrid>
              <a:tr h="303291">
                <a:tc>
                  <a:txBody>
                    <a:bodyPr/>
                    <a:lstStyle/>
                    <a:p>
                      <a:r>
                        <a:rPr lang="en-US" sz="1200" b="1" kern="1200" dirty="0" smtClean="0">
                          <a:solidFill>
                            <a:schemeClr val="bg1"/>
                          </a:solidFill>
                          <a:effectLst/>
                          <a:latin typeface="Arial" pitchFamily="34" charset="0"/>
                          <a:cs typeface="Arial" pitchFamily="34" charset="0"/>
                        </a:rPr>
                        <a:t>TABLE 4.4</a:t>
                      </a:r>
                      <a:endParaRPr lang="en-US" sz="1200" b="1" dirty="0">
                        <a:solidFill>
                          <a:schemeClr val="bg1"/>
                        </a:solidFill>
                        <a:latin typeface="Arial" pitchFamily="34" charset="0"/>
                        <a:cs typeface="Arial" pitchFamily="34" charset="0"/>
                      </a:endParaRPr>
                    </a:p>
                  </a:txBody>
                  <a:tcPr marL="60658" marR="60658" marT="30329" marB="30329">
                    <a:solidFill>
                      <a:srgbClr val="194F97"/>
                    </a:solidFill>
                  </a:tcPr>
                </a:tc>
              </a:tr>
              <a:tr h="303291">
                <a:tc>
                  <a:txBody>
                    <a:bodyPr/>
                    <a:lstStyle/>
                    <a:p>
                      <a:r>
                        <a:rPr lang="en-US" sz="1500" b="1" kern="1200" dirty="0" smtClean="0">
                          <a:solidFill>
                            <a:schemeClr val="bg1"/>
                          </a:solidFill>
                          <a:effectLst/>
                          <a:latin typeface="Arial" panose="020B0604020202020204" pitchFamily="34" charset="0"/>
                          <a:ea typeface="+mn-ea"/>
                          <a:cs typeface="Arial" panose="020B0604020202020204" pitchFamily="34" charset="0"/>
                        </a:rPr>
                        <a:t>Some Components of Eukaryotic Cells </a:t>
                      </a:r>
                      <a:endParaRPr lang="en-US" sz="1500" b="1" kern="1200" dirty="0">
                        <a:solidFill>
                          <a:schemeClr val="bg1"/>
                        </a:solidFill>
                        <a:effectLst/>
                        <a:latin typeface="Arial" panose="020B0604020202020204" pitchFamily="34" charset="0"/>
                        <a:ea typeface="+mn-ea"/>
                        <a:cs typeface="Arial" panose="020B0604020202020204" pitchFamily="34" charset="0"/>
                      </a:endParaRPr>
                    </a:p>
                  </a:txBody>
                  <a:tcPr marL="60658" marR="60658" marT="30329" marB="30329">
                    <a:solidFill>
                      <a:srgbClr val="194F97"/>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43608816"/>
              </p:ext>
            </p:extLst>
          </p:nvPr>
        </p:nvGraphicFramePr>
        <p:xfrm>
          <a:off x="2057400" y="2057400"/>
          <a:ext cx="5105400" cy="303291"/>
        </p:xfrm>
        <a:graphic>
          <a:graphicData uri="http://schemas.openxmlformats.org/drawingml/2006/table">
            <a:tbl>
              <a:tblPr firstRow="1" bandRow="1">
                <a:tableStyleId>{5940675A-B579-460E-94D1-54222C63F5DA}</a:tableStyleId>
              </a:tblPr>
              <a:tblGrid>
                <a:gridCol w="5105400"/>
              </a:tblGrid>
              <a:tr h="303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effectLst/>
                          <a:latin typeface="Arial" panose="020B0604020202020204" pitchFamily="34" charset="0"/>
                          <a:ea typeface="+mn-ea"/>
                          <a:cs typeface="Arial" panose="020B0604020202020204" pitchFamily="34" charset="0"/>
                        </a:rPr>
                        <a:t>Organelles with membranes </a:t>
                      </a:r>
                    </a:p>
                  </a:txBody>
                  <a:tcPr marL="60658" marR="60658" marT="30329" marB="30329">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5965019"/>
              </p:ext>
            </p:extLst>
          </p:nvPr>
        </p:nvGraphicFramePr>
        <p:xfrm>
          <a:off x="2057400" y="2362200"/>
          <a:ext cx="5105400" cy="2311264"/>
        </p:xfrm>
        <a:graphic>
          <a:graphicData uri="http://schemas.openxmlformats.org/drawingml/2006/table">
            <a:tbl>
              <a:tblPr firstRow="1" bandRow="1">
                <a:tableStyleId>{5940675A-B579-460E-94D1-54222C63F5DA}</a:tableStyleId>
              </a:tblPr>
              <a:tblGrid>
                <a:gridCol w="1832708"/>
                <a:gridCol w="3272692"/>
              </a:tblGrid>
              <a:tr h="256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Nucleus </a:t>
                      </a: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Protects and controls access to DNA </a:t>
                      </a:r>
                    </a:p>
                  </a:txBody>
                  <a:tcPr marL="78181" marR="78181" marT="39090" marB="39090"/>
                </a:tc>
              </a:tr>
              <a:tr h="256072">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Endoplasmic</a:t>
                      </a:r>
                      <a:r>
                        <a:rPr lang="en-US" sz="900" kern="1200" baseline="0" dirty="0" smtClean="0">
                          <a:solidFill>
                            <a:schemeClr val="tx1"/>
                          </a:solidFill>
                          <a:effectLst/>
                          <a:latin typeface="Arial" panose="020B0604020202020204" pitchFamily="34" charset="0"/>
                          <a:ea typeface="+mn-ea"/>
                          <a:cs typeface="Arial" panose="020B0604020202020204" pitchFamily="34" charset="0"/>
                        </a:rPr>
                        <a:t> </a:t>
                      </a:r>
                      <a:r>
                        <a:rPr lang="en-US" sz="900" kern="1200" dirty="0" smtClean="0">
                          <a:solidFill>
                            <a:schemeClr val="tx1"/>
                          </a:solidFill>
                          <a:effectLst/>
                          <a:latin typeface="Arial" panose="020B0604020202020204" pitchFamily="34" charset="0"/>
                          <a:ea typeface="+mn-ea"/>
                          <a:cs typeface="Arial" panose="020B0604020202020204" pitchFamily="34" charset="0"/>
                        </a:rPr>
                        <a:t>reticulum (ER) </a:t>
                      </a:r>
                    </a:p>
                  </a:txBody>
                  <a:tcPr marL="78181" marR="78181" marT="39090" marB="39090"/>
                </a:tc>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Makes and modifies new polypeptides and lipids, among other</a:t>
                      </a:r>
                    </a:p>
                  </a:txBody>
                  <a:tcPr marL="78181" marR="78181" marT="39090" marB="39090"/>
                </a:tc>
              </a:tr>
              <a:tr h="248659">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Golgi body </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Modifies and sorts polypeptides and lipids </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r>
              <a:tr h="241245">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Vesicle</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Transports, stores, or breaks down substances </a:t>
                      </a:r>
                    </a:p>
                  </a:txBody>
                  <a:tcPr marL="78181" marR="78181" marT="39090" marB="39090"/>
                </a:tc>
              </a:tr>
              <a:tr h="209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Mitochondrion</a:t>
                      </a: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Makes ATP by glucose breakdown </a:t>
                      </a:r>
                    </a:p>
                  </a:txBody>
                  <a:tcPr marL="78181" marR="78181" marT="39090" marB="39090"/>
                </a:tc>
              </a:tr>
              <a:tr h="241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Chloroplast</a:t>
                      </a: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Makes sugars (in plants and some </a:t>
                      </a:r>
                      <a:r>
                        <a:rPr lang="en-US" sz="900" kern="1200" dirty="0" err="1" smtClean="0">
                          <a:solidFill>
                            <a:schemeClr val="tx1"/>
                          </a:solidFill>
                          <a:effectLst/>
                          <a:latin typeface="Arial" panose="020B0604020202020204" pitchFamily="34" charset="0"/>
                          <a:ea typeface="+mn-ea"/>
                          <a:cs typeface="Arial" panose="020B0604020202020204" pitchFamily="34" charset="0"/>
                        </a:rPr>
                        <a:t>protists</a:t>
                      </a:r>
                      <a:r>
                        <a:rPr lang="en-US" sz="900" kern="1200" dirty="0" smtClean="0">
                          <a:solidFill>
                            <a:schemeClr val="tx1"/>
                          </a:solidFill>
                          <a:effectLst/>
                          <a:latin typeface="Arial" panose="020B0604020202020204" pitchFamily="34" charset="0"/>
                          <a:ea typeface="+mn-ea"/>
                          <a:cs typeface="Arial" panose="020B0604020202020204" pitchFamily="34" charset="0"/>
                        </a:rPr>
                        <a:t>)</a:t>
                      </a:r>
                    </a:p>
                  </a:txBody>
                  <a:tcPr marL="78181" marR="78181" marT="39090" marB="39090"/>
                </a:tc>
              </a:tr>
              <a:tr h="261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Lysosome </a:t>
                      </a: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Intracellular digestion </a:t>
                      </a:r>
                    </a:p>
                  </a:txBody>
                  <a:tcPr marL="78181" marR="78181" marT="39090" marB="39090"/>
                </a:tc>
              </a:tr>
              <a:tr h="278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Peroxisome</a:t>
                      </a: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Breaks down fatty acids, amino acids, toxins </a:t>
                      </a:r>
                    </a:p>
                  </a:txBody>
                  <a:tcPr marL="78181" marR="78181" marT="39090" marB="39090"/>
                </a:tc>
              </a:tr>
              <a:tr h="209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Vacuole </a:t>
                      </a:r>
                    </a:p>
                  </a:txBody>
                  <a:tcPr marL="78181" marR="78181" marT="39090" marB="390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Arial" panose="020B0604020202020204" pitchFamily="34" charset="0"/>
                        </a:rPr>
                        <a:t>Stores, breaks down substances </a:t>
                      </a:r>
                    </a:p>
                  </a:txBody>
                  <a:tcPr marL="78181" marR="78181" marT="39090" marB="3909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28420049"/>
              </p:ext>
            </p:extLst>
          </p:nvPr>
        </p:nvGraphicFramePr>
        <p:xfrm>
          <a:off x="2057400" y="4648200"/>
          <a:ext cx="5105400" cy="303291"/>
        </p:xfrm>
        <a:graphic>
          <a:graphicData uri="http://schemas.openxmlformats.org/drawingml/2006/table">
            <a:tbl>
              <a:tblPr firstRow="1" bandRow="1">
                <a:tableStyleId>{5940675A-B579-460E-94D1-54222C63F5DA}</a:tableStyleId>
              </a:tblPr>
              <a:tblGrid>
                <a:gridCol w="5105400"/>
              </a:tblGrid>
              <a:tr h="303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tx1"/>
                          </a:solidFill>
                          <a:effectLst/>
                          <a:latin typeface="Arial" panose="020B0604020202020204" pitchFamily="34" charset="0"/>
                          <a:ea typeface="+mn-ea"/>
                          <a:cs typeface="Arial" panose="020B0604020202020204" pitchFamily="34" charset="0"/>
                        </a:rPr>
                        <a:t>Organelles without membranes </a:t>
                      </a:r>
                    </a:p>
                  </a:txBody>
                  <a:tcPr marL="60658" marR="60658" marT="30329" marB="30329">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9101631"/>
              </p:ext>
            </p:extLst>
          </p:nvPr>
        </p:nvGraphicFramePr>
        <p:xfrm>
          <a:off x="2057400" y="4953000"/>
          <a:ext cx="5105400" cy="512144"/>
        </p:xfrm>
        <a:graphic>
          <a:graphicData uri="http://schemas.openxmlformats.org/drawingml/2006/table">
            <a:tbl>
              <a:tblPr firstRow="1" bandRow="1">
                <a:tableStyleId>{5940675A-B579-460E-94D1-54222C63F5DA}</a:tableStyleId>
              </a:tblPr>
              <a:tblGrid>
                <a:gridCol w="1832708"/>
                <a:gridCol w="3272692"/>
              </a:tblGrid>
              <a:tr h="256072">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Ribosome</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Assembles polypeptides </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r>
              <a:tr h="256072">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Centriole </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Anchors cytoskeleton </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84293595"/>
              </p:ext>
            </p:extLst>
          </p:nvPr>
        </p:nvGraphicFramePr>
        <p:xfrm>
          <a:off x="2057400" y="5486400"/>
          <a:ext cx="5105400" cy="303291"/>
        </p:xfrm>
        <a:graphic>
          <a:graphicData uri="http://schemas.openxmlformats.org/drawingml/2006/table">
            <a:tbl>
              <a:tblPr firstRow="1" bandRow="1">
                <a:tableStyleId>{5940675A-B579-460E-94D1-54222C63F5DA}</a:tableStyleId>
              </a:tblPr>
              <a:tblGrid>
                <a:gridCol w="5105400"/>
              </a:tblGrid>
              <a:tr h="303291">
                <a:tc>
                  <a:txBody>
                    <a:bodyPr/>
                    <a:lstStyle/>
                    <a:p>
                      <a:r>
                        <a:rPr lang="en-US" sz="1500" b="1" kern="1200" dirty="0" smtClean="0">
                          <a:solidFill>
                            <a:schemeClr val="tx1"/>
                          </a:solidFill>
                          <a:effectLst/>
                          <a:latin typeface="Arial" panose="020B0604020202020204" pitchFamily="34" charset="0"/>
                          <a:ea typeface="+mn-ea"/>
                          <a:cs typeface="Arial" panose="020B0604020202020204" pitchFamily="34" charset="0"/>
                        </a:rPr>
                        <a:t>Other components </a:t>
                      </a:r>
                      <a:endParaRPr lang="en-US" sz="1500" b="1" kern="1200" dirty="0">
                        <a:solidFill>
                          <a:schemeClr val="tx1"/>
                        </a:solidFill>
                        <a:effectLst/>
                        <a:latin typeface="Arial" panose="020B0604020202020204" pitchFamily="34" charset="0"/>
                        <a:ea typeface="+mn-ea"/>
                        <a:cs typeface="Arial" panose="020B0604020202020204" pitchFamily="34" charset="0"/>
                      </a:endParaRPr>
                    </a:p>
                  </a:txBody>
                  <a:tcPr marL="60658" marR="60658" marT="30329" marB="30329">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93706127"/>
              </p:ext>
            </p:extLst>
          </p:nvPr>
        </p:nvGraphicFramePr>
        <p:xfrm>
          <a:off x="2057400" y="5791200"/>
          <a:ext cx="5105400" cy="256072"/>
        </p:xfrm>
        <a:graphic>
          <a:graphicData uri="http://schemas.openxmlformats.org/drawingml/2006/table">
            <a:tbl>
              <a:tblPr firstRow="1" bandRow="1">
                <a:tableStyleId>{5940675A-B579-460E-94D1-54222C63F5DA}</a:tableStyleId>
              </a:tblPr>
              <a:tblGrid>
                <a:gridCol w="1832708"/>
                <a:gridCol w="3272692"/>
              </a:tblGrid>
              <a:tr h="256072">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Cytoskeleton</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c>
                  <a:txBody>
                    <a:bodyPr/>
                    <a:lstStyle/>
                    <a:p>
                      <a:r>
                        <a:rPr lang="en-US" sz="900" kern="1200" dirty="0" smtClean="0">
                          <a:solidFill>
                            <a:schemeClr val="tx1"/>
                          </a:solidFill>
                          <a:effectLst/>
                          <a:latin typeface="Arial" panose="020B0604020202020204" pitchFamily="34" charset="0"/>
                          <a:ea typeface="+mn-ea"/>
                          <a:cs typeface="Arial" panose="020B0604020202020204" pitchFamily="34" charset="0"/>
                        </a:rPr>
                        <a:t>Contributes to cell shape, internal organization, movement</a:t>
                      </a:r>
                      <a:endParaRPr lang="en-US" sz="900" kern="1200" dirty="0">
                        <a:solidFill>
                          <a:schemeClr val="tx1"/>
                        </a:solidFill>
                        <a:effectLst/>
                        <a:latin typeface="Arial" panose="020B0604020202020204" pitchFamily="34" charset="0"/>
                        <a:ea typeface="+mn-ea"/>
                        <a:cs typeface="Arial" panose="020B0604020202020204" pitchFamily="34" charset="0"/>
                      </a:endParaRPr>
                    </a:p>
                  </a:txBody>
                  <a:tcPr marL="78181" marR="78181" marT="39090" marB="39090"/>
                </a:tc>
              </a:tr>
            </a:tbl>
          </a:graphicData>
        </a:graphic>
      </p:graphicFrame>
    </p:spTree>
    <p:extLst>
      <p:ext uri="{BB962C8B-B14F-4D97-AF65-F5344CB8AC3E}">
        <p14:creationId xmlns:p14="http://schemas.microsoft.com/office/powerpoint/2010/main" val="1455947754"/>
      </p:ext>
    </p:extLst>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General Features of Eukaryotic Cells</a:t>
            </a:r>
            <a:endParaRPr lang="en-US" altLang="en-US" dirty="0"/>
          </a:p>
        </p:txBody>
      </p:sp>
      <p:pic>
        <p:nvPicPr>
          <p:cNvPr id="2" name="Picture 1" descr="A figure shows two illustrations adjacent to each other and enlarged view of some of their parts, as separate illustrations above them.  The first illustration shows a dark patch with light lesions on it.  The dark patch is surrounded by thick spots and wavy lines all around it.  The label given below reads, “An animal cell.  This is a white blood cell from a guinea pig.”  The enlarged view of Endoplasmic reticulum, nucleus and mitochondrion are given above this illustration.  The enlarged view of endoplasmic reticulum shows thin parallel strips with spots in between them.  The nucleus shows a dark patch with light colored lesions in it.  The dark patch is surrounded by a smoky layer.  The mitochondrion shows a dark, rough patch with thin lines on it surrounded by tiny spots and thin streaks. The second illustration shows a thin boundary within which small circular, elongated, thin strips and dark spots are seen.  A dark patch is also shown at the center. The label given below reads, “A plant cell.  This is a cell from the root of a thale cress plant.” The enlarged view of cell wall, golgi body and vacuole are given above this illustration.  The enlarged view of cell wall shows a thick tube like structure with tiny spots all around it.  The golgi body shows thin tubes of varying lengths with tiny spots around it.  The vacuole shows a circular yellow colored structure with a dark spot on it.  It is surrounded by grainy bubbles and tiny spot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 y="1600200"/>
            <a:ext cx="7787640" cy="4396658"/>
          </a:xfrm>
          <a:prstGeom prst="rect">
            <a:avLst/>
          </a:prstGeom>
        </p:spPr>
      </p:pic>
    </p:spTree>
    <p:extLst>
      <p:ext uri="{BB962C8B-B14F-4D97-AF65-F5344CB8AC3E}">
        <p14:creationId xmlns:p14="http://schemas.microsoft.com/office/powerpoint/2010/main" val="1000265960"/>
      </p:ext>
    </p:extLst>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The Nucleus</a:t>
            </a:r>
            <a:endParaRPr lang="en-US" altLang="en-US" dirty="0"/>
          </a:p>
        </p:txBody>
      </p:sp>
      <p:sp>
        <p:nvSpPr>
          <p:cNvPr id="38915" name="Content Placeholder 2"/>
          <p:cNvSpPr>
            <a:spLocks noGrp="1"/>
          </p:cNvSpPr>
          <p:nvPr>
            <p:ph idx="1"/>
          </p:nvPr>
        </p:nvSpPr>
        <p:spPr>
          <a:xfrm>
            <a:off x="228600" y="1295401"/>
            <a:ext cx="8763000" cy="3810000"/>
          </a:xfrm>
        </p:spPr>
        <p:txBody>
          <a:bodyPr/>
          <a:lstStyle/>
          <a:p>
            <a:r>
              <a:rPr lang="en-US" altLang="en-US" dirty="0" smtClean="0"/>
              <a:t>The nucleus protects DNA from the metabolic processes of the cell</a:t>
            </a:r>
          </a:p>
          <a:p>
            <a:r>
              <a:rPr lang="en-US" altLang="en-US" dirty="0" smtClean="0"/>
              <a:t>Nuclear envelope: outer boundary of the nucleus; controls access to DNA</a:t>
            </a:r>
          </a:p>
          <a:p>
            <a:r>
              <a:rPr lang="en-US" altLang="en-US" dirty="0" smtClean="0"/>
              <a:t>Nucleoplasm: viscous fluid enclosed by the nuclear envelope</a:t>
            </a:r>
          </a:p>
          <a:p>
            <a:r>
              <a:rPr lang="en-US" altLang="en-US" dirty="0" smtClean="0"/>
              <a:t>Nucleolus: dense, irregularly shaped region where ribosomal subunits are assembled</a:t>
            </a:r>
            <a:endParaRPr lang="en-US" altLang="en-US" dirty="0"/>
          </a:p>
        </p:txBody>
      </p:sp>
    </p:spTree>
    <p:extLst>
      <p:ext uri="{BB962C8B-B14F-4D97-AF65-F5344CB8AC3E}">
        <p14:creationId xmlns:p14="http://schemas.microsoft.com/office/powerpoint/2010/main" val="20152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The Cell Nucleus </a:t>
            </a:r>
            <a:endParaRPr lang="en-US" altLang="en-US" dirty="0"/>
          </a:p>
        </p:txBody>
      </p:sp>
      <p:pic>
        <p:nvPicPr>
          <p:cNvPr id="3" name="Picture 2" descr="A figure shows two illustrations of the cell nucleus adjacent to each other. The first illustration shows a spherical structure, a portion of which has scooped out.  At the centre of the sphere is a dark blue colored patch.  Tiny bubbles are seen on the surface of the sphere.  Parallel, semi-circular lines are seen running at the base and are connected to the sphere. The second illustration shows an irregular shaped dark patch with light colored lesions at the centre.  This is surrounded by random lines running all around it.  The following labels are commonly given for both the illustrations: nuclear envelope, DNA, nucleoplasm, nucleolus and nuclear po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54" y="2049171"/>
            <a:ext cx="8567293" cy="3533851"/>
          </a:xfrm>
          <a:prstGeom prst="rect">
            <a:avLst/>
          </a:prstGeom>
        </p:spPr>
      </p:pic>
    </p:spTree>
    <p:extLst>
      <p:ext uri="{BB962C8B-B14F-4D97-AF65-F5344CB8AC3E}">
        <p14:creationId xmlns:p14="http://schemas.microsoft.com/office/powerpoint/2010/main" val="3588667482"/>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Cell Theory</a:t>
            </a:r>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4239889181"/>
              </p:ext>
            </p:extLst>
          </p:nvPr>
        </p:nvGraphicFramePr>
        <p:xfrm>
          <a:off x="762000" y="1828800"/>
          <a:ext cx="7202490" cy="855742"/>
        </p:xfrm>
        <a:graphic>
          <a:graphicData uri="http://schemas.openxmlformats.org/drawingml/2006/table">
            <a:tbl>
              <a:tblPr firstRow="1" bandRow="1">
                <a:tableStyleId>{5940675A-B579-460E-94D1-54222C63F5DA}</a:tableStyleId>
              </a:tblPr>
              <a:tblGrid>
                <a:gridCol w="7202490"/>
              </a:tblGrid>
              <a:tr h="427871">
                <a:tc>
                  <a:txBody>
                    <a:bodyPr/>
                    <a:lstStyle/>
                    <a:p>
                      <a:r>
                        <a:rPr lang="en-US" sz="1600" b="1" kern="1200" dirty="0" smtClean="0">
                          <a:solidFill>
                            <a:schemeClr val="bg1"/>
                          </a:solidFill>
                          <a:effectLst/>
                          <a:latin typeface="Arial" pitchFamily="34" charset="0"/>
                          <a:cs typeface="Arial" pitchFamily="34" charset="0"/>
                        </a:rPr>
                        <a:t>TABLE 4.1</a:t>
                      </a:r>
                      <a:endParaRPr lang="en-US" sz="1600" b="1" dirty="0">
                        <a:solidFill>
                          <a:schemeClr val="bg1"/>
                        </a:solidFill>
                        <a:latin typeface="Arial" pitchFamily="34" charset="0"/>
                        <a:cs typeface="Arial" pitchFamily="34" charset="0"/>
                      </a:endParaRPr>
                    </a:p>
                  </a:txBody>
                  <a:tcPr marL="85574" marR="85574" marT="42786" marB="42786">
                    <a:solidFill>
                      <a:srgbClr val="194F97"/>
                    </a:solidFill>
                  </a:tcPr>
                </a:tc>
              </a:tr>
              <a:tr h="427871">
                <a:tc>
                  <a:txBody>
                    <a:bodyPr/>
                    <a:lstStyle/>
                    <a:p>
                      <a:r>
                        <a:rPr lang="en-US" sz="1800" b="1" kern="1200" dirty="0" smtClean="0">
                          <a:solidFill>
                            <a:schemeClr val="bg1"/>
                          </a:solidFill>
                          <a:effectLst/>
                          <a:latin typeface="Arial" panose="020B0604020202020204" pitchFamily="34" charset="0"/>
                          <a:ea typeface="+mn-ea"/>
                          <a:cs typeface="Arial" panose="020B0604020202020204" pitchFamily="34" charset="0"/>
                        </a:rPr>
                        <a:t>Cell Theory </a:t>
                      </a:r>
                      <a:endParaRPr lang="en-US" sz="1800" b="1" kern="1200" dirty="0">
                        <a:solidFill>
                          <a:schemeClr val="bg1"/>
                        </a:solidFill>
                        <a:effectLst/>
                        <a:latin typeface="Arial" panose="020B0604020202020204" pitchFamily="34" charset="0"/>
                        <a:ea typeface="+mn-ea"/>
                        <a:cs typeface="Arial" panose="020B0604020202020204" pitchFamily="34" charset="0"/>
                      </a:endParaRPr>
                    </a:p>
                  </a:txBody>
                  <a:tcPr marL="85574" marR="85574" marT="42786" marB="42786">
                    <a:solidFill>
                      <a:srgbClr val="194F97"/>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07215642"/>
              </p:ext>
            </p:extLst>
          </p:nvPr>
        </p:nvGraphicFramePr>
        <p:xfrm>
          <a:off x="761999" y="2672018"/>
          <a:ext cx="7202489" cy="2509581"/>
        </p:xfrm>
        <a:graphic>
          <a:graphicData uri="http://schemas.openxmlformats.org/drawingml/2006/table">
            <a:tbl>
              <a:tblPr firstRow="1" bandRow="1">
                <a:tableStyleId>{5940675A-B579-460E-94D1-54222C63F5DA}</a:tableStyleId>
              </a:tblPr>
              <a:tblGrid>
                <a:gridCol w="7202489"/>
              </a:tblGrid>
              <a:tr h="405780">
                <a:tc>
                  <a:txBody>
                    <a:bodyPr/>
                    <a:lstStyle/>
                    <a:p>
                      <a:r>
                        <a:rPr lang="en-US" sz="1900" kern="1200" dirty="0" smtClean="0">
                          <a:solidFill>
                            <a:schemeClr val="tx1"/>
                          </a:solidFill>
                          <a:effectLst/>
                          <a:latin typeface="Arial" panose="020B0604020202020204" pitchFamily="34" charset="0"/>
                          <a:ea typeface="+mn-ea"/>
                          <a:cs typeface="Arial" panose="020B0604020202020204" pitchFamily="34" charset="0"/>
                        </a:rPr>
                        <a:t>1. Each organism consists of one or more cells. </a:t>
                      </a:r>
                      <a:endParaRPr lang="en-US" sz="1900" kern="1200" dirty="0">
                        <a:solidFill>
                          <a:schemeClr val="tx1"/>
                        </a:solidFill>
                        <a:effectLst/>
                        <a:latin typeface="Arial" panose="020B0604020202020204" pitchFamily="34" charset="0"/>
                        <a:ea typeface="+mn-ea"/>
                        <a:cs typeface="Arial" panose="020B0604020202020204" pitchFamily="34" charset="0"/>
                      </a:endParaRPr>
                    </a:p>
                  </a:txBody>
                  <a:tcPr marL="110295" marR="110295" marT="55147" marB="55147"/>
                </a:tc>
              </a:tr>
              <a:tr h="996754">
                <a:tc>
                  <a:txBody>
                    <a:bodyPr/>
                    <a:lstStyle/>
                    <a:p>
                      <a:r>
                        <a:rPr lang="en-US" sz="1900" kern="1200" dirty="0" smtClean="0">
                          <a:solidFill>
                            <a:schemeClr val="tx1"/>
                          </a:solidFill>
                          <a:effectLst/>
                          <a:latin typeface="Arial" panose="020B0604020202020204" pitchFamily="34" charset="0"/>
                          <a:ea typeface="+mn-ea"/>
                          <a:cs typeface="Arial" panose="020B0604020202020204" pitchFamily="34" charset="0"/>
                        </a:rPr>
                        <a:t>2. The cell is the structural and functional unit of all organisms. A cell is the smallest unit of life, individually alive even as part of a </a:t>
                      </a:r>
                      <a:r>
                        <a:rPr lang="en-US" sz="1900" kern="1200" dirty="0" err="1" smtClean="0">
                          <a:solidFill>
                            <a:schemeClr val="tx1"/>
                          </a:solidFill>
                          <a:effectLst/>
                          <a:latin typeface="Arial" panose="020B0604020202020204" pitchFamily="34" charset="0"/>
                          <a:ea typeface="+mn-ea"/>
                          <a:cs typeface="Arial" panose="020B0604020202020204" pitchFamily="34" charset="0"/>
                        </a:rPr>
                        <a:t>multicelled</a:t>
                      </a:r>
                      <a:r>
                        <a:rPr lang="en-US" sz="1900" kern="1200" dirty="0" smtClean="0">
                          <a:solidFill>
                            <a:schemeClr val="tx1"/>
                          </a:solidFill>
                          <a:effectLst/>
                          <a:latin typeface="Arial" panose="020B0604020202020204" pitchFamily="34" charset="0"/>
                          <a:ea typeface="+mn-ea"/>
                          <a:cs typeface="Arial" panose="020B0604020202020204" pitchFamily="34" charset="0"/>
                        </a:rPr>
                        <a:t> organism. </a:t>
                      </a:r>
                      <a:endParaRPr lang="en-US" sz="1900" kern="1200" dirty="0">
                        <a:solidFill>
                          <a:schemeClr val="tx1"/>
                        </a:solidFill>
                        <a:effectLst/>
                        <a:latin typeface="Arial" panose="020B0604020202020204" pitchFamily="34" charset="0"/>
                        <a:ea typeface="+mn-ea"/>
                        <a:cs typeface="Arial" panose="020B0604020202020204" pitchFamily="34" charset="0"/>
                      </a:endParaRPr>
                    </a:p>
                  </a:txBody>
                  <a:tcPr marL="110295" marR="110295" marT="55147" marB="55147"/>
                </a:tc>
              </a:tr>
              <a:tr h="405780">
                <a:tc>
                  <a:txBody>
                    <a:bodyPr/>
                    <a:lstStyle/>
                    <a:p>
                      <a:r>
                        <a:rPr lang="en-US" sz="1900" kern="1200" dirty="0" smtClean="0">
                          <a:solidFill>
                            <a:schemeClr val="tx1"/>
                          </a:solidFill>
                          <a:effectLst/>
                          <a:latin typeface="Arial" panose="020B0604020202020204" pitchFamily="34" charset="0"/>
                          <a:ea typeface="+mn-ea"/>
                          <a:cs typeface="Arial" panose="020B0604020202020204" pitchFamily="34" charset="0"/>
                        </a:rPr>
                        <a:t>3. All living cells arise by division of preexisting cells. </a:t>
                      </a:r>
                      <a:endParaRPr lang="en-US" sz="1900" kern="1200" dirty="0">
                        <a:solidFill>
                          <a:schemeClr val="tx1"/>
                        </a:solidFill>
                        <a:effectLst/>
                        <a:latin typeface="Arial" panose="020B0604020202020204" pitchFamily="34" charset="0"/>
                        <a:ea typeface="+mn-ea"/>
                        <a:cs typeface="Arial" panose="020B0604020202020204" pitchFamily="34" charset="0"/>
                      </a:endParaRPr>
                    </a:p>
                  </a:txBody>
                  <a:tcPr marL="110295" marR="110295" marT="55147" marB="55147"/>
                </a:tc>
              </a:tr>
              <a:tr h="701267">
                <a:tc>
                  <a:txBody>
                    <a:bodyPr/>
                    <a:lstStyle/>
                    <a:p>
                      <a:r>
                        <a:rPr lang="en-US" sz="1900" kern="1200" dirty="0" smtClean="0">
                          <a:solidFill>
                            <a:schemeClr val="tx1"/>
                          </a:solidFill>
                          <a:effectLst/>
                          <a:latin typeface="Arial" panose="020B0604020202020204" pitchFamily="34" charset="0"/>
                          <a:ea typeface="+mn-ea"/>
                          <a:cs typeface="Arial" panose="020B0604020202020204" pitchFamily="34" charset="0"/>
                        </a:rPr>
                        <a:t>4. Cells contain hereditary material (DNA), which they pass to their offspring when they divide.</a:t>
                      </a:r>
                      <a:endParaRPr lang="en-US" sz="1900" kern="1200" dirty="0">
                        <a:solidFill>
                          <a:schemeClr val="tx1"/>
                        </a:solidFill>
                        <a:effectLst/>
                        <a:latin typeface="Arial" panose="020B0604020202020204" pitchFamily="34" charset="0"/>
                        <a:ea typeface="+mn-ea"/>
                        <a:cs typeface="Arial" panose="020B0604020202020204" pitchFamily="34" charset="0"/>
                      </a:endParaRPr>
                    </a:p>
                  </a:txBody>
                  <a:tcPr marL="110295" marR="110295" marT="55147" marB="55147"/>
                </a:tc>
              </a:tr>
            </a:tbl>
          </a:graphicData>
        </a:graphic>
      </p:graphicFrame>
    </p:spTree>
    <p:extLst>
      <p:ext uri="{BB962C8B-B14F-4D97-AF65-F5344CB8AC3E}">
        <p14:creationId xmlns:p14="http://schemas.microsoft.com/office/powerpoint/2010/main" val="3233047858"/>
      </p:ext>
    </p:extLst>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Nuclear Envelope</a:t>
            </a:r>
            <a:endParaRPr lang="en-US" altLang="en-US" dirty="0"/>
          </a:p>
        </p:txBody>
      </p:sp>
      <p:pic>
        <p:nvPicPr>
          <p:cNvPr id="2" name="Picture 1" descr="An illustration shows a nuclear envelope. The two layers that are folded with holes at its top are labeled as, “lipid bilayer.”  The holes are connected to a small ring above them through slanting lines. The top and bottom lipid bilayers together are called as nuclear envelope.  The following components are labeled: lipid bilayer, nuclear envelope and cytoplasm. Cytoplasm is found at the bottom in sky blue col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68" y="1752600"/>
            <a:ext cx="8474064" cy="4045262"/>
          </a:xfrm>
          <a:prstGeom prst="rect">
            <a:avLst/>
          </a:prstGeom>
        </p:spPr>
      </p:pic>
    </p:spTree>
    <p:extLst>
      <p:ext uri="{BB962C8B-B14F-4D97-AF65-F5344CB8AC3E}">
        <p14:creationId xmlns:p14="http://schemas.microsoft.com/office/powerpoint/2010/main" val="1557022619"/>
      </p:ext>
    </p:extLst>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4.6 The Endomembrane System (1 of 2)</a:t>
            </a:r>
            <a:endParaRPr lang="en-US" altLang="en-US" dirty="0"/>
          </a:p>
        </p:txBody>
      </p:sp>
      <p:sp>
        <p:nvSpPr>
          <p:cNvPr id="43011" name="Content Placeholder 2"/>
          <p:cNvSpPr>
            <a:spLocks noGrp="1"/>
          </p:cNvSpPr>
          <p:nvPr>
            <p:ph idx="1"/>
          </p:nvPr>
        </p:nvSpPr>
        <p:spPr/>
        <p:txBody>
          <a:bodyPr/>
          <a:lstStyle/>
          <a:p>
            <a:r>
              <a:rPr lang="en-US" altLang="en-US" dirty="0" smtClean="0"/>
              <a:t>Endomembrane system</a:t>
            </a:r>
          </a:p>
          <a:p>
            <a:pPr lvl="1"/>
            <a:r>
              <a:rPr lang="en-US" altLang="en-US" dirty="0" smtClean="0"/>
              <a:t>Series of interacting organelles between nucleus and plasma membrane</a:t>
            </a:r>
          </a:p>
          <a:p>
            <a:pPr lvl="2"/>
            <a:r>
              <a:rPr lang="en-US" altLang="en-US" dirty="0" smtClean="0"/>
              <a:t>Endoplasmic reticulum, Golgi bodies, and vesicles</a:t>
            </a:r>
          </a:p>
          <a:p>
            <a:pPr lvl="1"/>
            <a:r>
              <a:rPr lang="en-US" altLang="en-US" dirty="0" smtClean="0"/>
              <a:t>Produces lipids and proteins</a:t>
            </a:r>
            <a:endParaRPr lang="en-US" altLang="en-US" dirty="0"/>
          </a:p>
        </p:txBody>
      </p:sp>
    </p:spTree>
    <p:extLst>
      <p:ext uri="{BB962C8B-B14F-4D97-AF65-F5344CB8AC3E}">
        <p14:creationId xmlns:p14="http://schemas.microsoft.com/office/powerpoint/2010/main" val="271858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dirty="0" smtClean="0"/>
              <a:t>4.6 The Endomembrane System (2 of 2)</a:t>
            </a:r>
            <a:endParaRPr lang="en-US" altLang="en-US" dirty="0"/>
          </a:p>
        </p:txBody>
      </p:sp>
      <p:pic>
        <p:nvPicPr>
          <p:cNvPr id="2" name="Picture 1" descr="A figure shows two illustrations next to each other with the following components commonly labeled as, “rough ER, smooth ER, Golgi body and vesicle.”  The second illustration has an additional label named, “central vacuol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613" y="1872446"/>
            <a:ext cx="7722774" cy="3156754"/>
          </a:xfrm>
          <a:prstGeom prst="rect">
            <a:avLst/>
          </a:prstGeom>
        </p:spPr>
      </p:pic>
    </p:spTree>
    <p:extLst>
      <p:ext uri="{BB962C8B-B14F-4D97-AF65-F5344CB8AC3E}">
        <p14:creationId xmlns:p14="http://schemas.microsoft.com/office/powerpoint/2010/main" val="3995170753"/>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A Variety of Vesicles (1 of 2)</a:t>
            </a:r>
            <a:endParaRPr lang="en-US" altLang="en-US" dirty="0"/>
          </a:p>
        </p:txBody>
      </p:sp>
      <p:sp>
        <p:nvSpPr>
          <p:cNvPr id="45059" name="Content Placeholder 2"/>
          <p:cNvSpPr>
            <a:spLocks noGrp="1"/>
          </p:cNvSpPr>
          <p:nvPr>
            <p:ph idx="1"/>
          </p:nvPr>
        </p:nvSpPr>
        <p:spPr/>
        <p:txBody>
          <a:bodyPr/>
          <a:lstStyle/>
          <a:p>
            <a:r>
              <a:rPr lang="en-US" altLang="en-US" smtClean="0"/>
              <a:t>Vesicle: small, membrane-enclosed organelle</a:t>
            </a:r>
          </a:p>
          <a:p>
            <a:r>
              <a:rPr lang="en-US" altLang="en-US" smtClean="0"/>
              <a:t>Functions</a:t>
            </a:r>
          </a:p>
          <a:p>
            <a:pPr lvl="1"/>
            <a:r>
              <a:rPr lang="en-US" altLang="en-US" smtClean="0"/>
              <a:t>Transports substances</a:t>
            </a:r>
          </a:p>
          <a:p>
            <a:pPr lvl="1"/>
            <a:r>
              <a:rPr lang="en-US" altLang="en-US" smtClean="0"/>
              <a:t>Collects and disposes of waste, debris, or toxins</a:t>
            </a:r>
            <a:endParaRPr lang="en-US" altLang="en-US" dirty="0"/>
          </a:p>
        </p:txBody>
      </p:sp>
    </p:spTree>
    <p:extLst>
      <p:ext uri="{BB962C8B-B14F-4D97-AF65-F5344CB8AC3E}">
        <p14:creationId xmlns:p14="http://schemas.microsoft.com/office/powerpoint/2010/main" val="925494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A Variety of Vesicles (2 of 2)</a:t>
            </a:r>
            <a:endParaRPr lang="en-US" altLang="en-US" dirty="0"/>
          </a:p>
        </p:txBody>
      </p:sp>
      <p:sp>
        <p:nvSpPr>
          <p:cNvPr id="46083" name="Content Placeholder 2"/>
          <p:cNvSpPr>
            <a:spLocks noGrp="1"/>
          </p:cNvSpPr>
          <p:nvPr>
            <p:ph idx="1"/>
          </p:nvPr>
        </p:nvSpPr>
        <p:spPr/>
        <p:txBody>
          <a:bodyPr/>
          <a:lstStyle/>
          <a:p>
            <a:r>
              <a:rPr lang="en-US" altLang="en-US" smtClean="0"/>
              <a:t>Peroxisome: breaks down amino acids, fatty acids, and toxic substances</a:t>
            </a:r>
          </a:p>
          <a:p>
            <a:r>
              <a:rPr lang="en-US" altLang="en-US" smtClean="0"/>
              <a:t>Lysosome: breaks down cellular wastes and debris</a:t>
            </a:r>
          </a:p>
          <a:p>
            <a:r>
              <a:rPr lang="en-US" altLang="en-US" smtClean="0"/>
              <a:t>Vacuoles: fluid filled; isolates or disposes of waste, debris, or toxic materials</a:t>
            </a:r>
          </a:p>
          <a:p>
            <a:r>
              <a:rPr lang="en-US" altLang="en-US" smtClean="0"/>
              <a:t>Central vacuole: fluid-filled vesicle in many plant cells</a:t>
            </a:r>
            <a:endParaRPr lang="en-US" altLang="en-US" dirty="0"/>
          </a:p>
        </p:txBody>
      </p:sp>
    </p:spTree>
    <p:extLst>
      <p:ext uri="{BB962C8B-B14F-4D97-AF65-F5344CB8AC3E}">
        <p14:creationId xmlns:p14="http://schemas.microsoft.com/office/powerpoint/2010/main" val="278127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Vesicle Function</a:t>
            </a:r>
            <a:endParaRPr lang="en-US" altLang="en-US" dirty="0"/>
          </a:p>
        </p:txBody>
      </p:sp>
      <p:pic>
        <p:nvPicPr>
          <p:cNvPr id="2" name="Picture 1" descr="An illustration shows a circular structure with blobs and strips of various colors and textures.  A paint brush like structure is seen piercing through it.  The labels given in this illustration are, “algal cell being ingested” and “algal cell being digest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52" y="1600200"/>
            <a:ext cx="7784096" cy="4410456"/>
          </a:xfrm>
          <a:prstGeom prst="rect">
            <a:avLst/>
          </a:prstGeom>
        </p:spPr>
      </p:pic>
    </p:spTree>
    <p:extLst>
      <p:ext uri="{BB962C8B-B14F-4D97-AF65-F5344CB8AC3E}">
        <p14:creationId xmlns:p14="http://schemas.microsoft.com/office/powerpoint/2010/main" val="2834760573"/>
      </p:ext>
    </p:extLst>
  </p:cSld>
  <p:clrMapOvr>
    <a:masterClrMapping/>
  </p:clrMapOvr>
  <p:transition xmlns:p14="http://schemas.microsoft.com/office/powerpoint/2010/mai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Endoplasmic Reticulum</a:t>
            </a:r>
            <a:endParaRPr lang="en-US" altLang="en-US" dirty="0"/>
          </a:p>
        </p:txBody>
      </p:sp>
      <p:sp>
        <p:nvSpPr>
          <p:cNvPr id="48131" name="Content Placeholder 2"/>
          <p:cNvSpPr>
            <a:spLocks noGrp="1"/>
          </p:cNvSpPr>
          <p:nvPr>
            <p:ph idx="1"/>
          </p:nvPr>
        </p:nvSpPr>
        <p:spPr/>
        <p:txBody>
          <a:bodyPr/>
          <a:lstStyle/>
          <a:p>
            <a:r>
              <a:rPr lang="en-US" altLang="en-US" smtClean="0"/>
              <a:t>Endoplasmic reticulum (ER): A continuous system of sacs and tubes extending from the nuclear envelope</a:t>
            </a:r>
          </a:p>
          <a:p>
            <a:pPr lvl="1"/>
            <a:r>
              <a:rPr lang="en-US" altLang="en-US" smtClean="0"/>
              <a:t>Smooth ER: makes lipids and breaks down carbohydrates and fatty acids</a:t>
            </a:r>
          </a:p>
          <a:p>
            <a:pPr lvl="1"/>
            <a:r>
              <a:rPr lang="en-US" altLang="en-US" smtClean="0"/>
              <a:t>Rough ER: ribosomes on the surface synthesize proteins</a:t>
            </a:r>
            <a:endParaRPr lang="en-US" altLang="en-US" dirty="0"/>
          </a:p>
        </p:txBody>
      </p:sp>
    </p:spTree>
    <p:extLst>
      <p:ext uri="{BB962C8B-B14F-4D97-AF65-F5344CB8AC3E}">
        <p14:creationId xmlns:p14="http://schemas.microsoft.com/office/powerpoint/2010/main" val="3816840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Golgi Bodies</a:t>
            </a:r>
            <a:endParaRPr lang="en-US" altLang="en-US" dirty="0"/>
          </a:p>
        </p:txBody>
      </p:sp>
      <p:sp>
        <p:nvSpPr>
          <p:cNvPr id="49155" name="Content Placeholder 2"/>
          <p:cNvSpPr>
            <a:spLocks noGrp="1"/>
          </p:cNvSpPr>
          <p:nvPr>
            <p:ph idx="1"/>
          </p:nvPr>
        </p:nvSpPr>
        <p:spPr/>
        <p:txBody>
          <a:bodyPr/>
          <a:lstStyle/>
          <a:p>
            <a:r>
              <a:rPr lang="en-US" altLang="en-US" smtClean="0"/>
              <a:t>Golgi body </a:t>
            </a:r>
          </a:p>
          <a:p>
            <a:pPr lvl="1"/>
            <a:r>
              <a:rPr lang="en-US" altLang="en-US" smtClean="0"/>
              <a:t>Modifies proteins</a:t>
            </a:r>
          </a:p>
          <a:p>
            <a:pPr lvl="1"/>
            <a:r>
              <a:rPr lang="en-US" altLang="en-US" smtClean="0"/>
              <a:t>Packages the finished products into vesicles</a:t>
            </a:r>
          </a:p>
          <a:p>
            <a:pPr lvl="1"/>
            <a:r>
              <a:rPr lang="en-US" altLang="en-US" smtClean="0"/>
              <a:t>Some of the vesicles deliver their cargo to the plasma membrane; others become lysosomes</a:t>
            </a:r>
            <a:endParaRPr lang="en-US" altLang="en-US" dirty="0"/>
          </a:p>
        </p:txBody>
      </p:sp>
    </p:spTree>
    <p:extLst>
      <p:ext uri="{BB962C8B-B14F-4D97-AF65-F5344CB8AC3E}">
        <p14:creationId xmlns:p14="http://schemas.microsoft.com/office/powerpoint/2010/main" val="2387721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The Endomembrane System</a:t>
            </a:r>
            <a:endParaRPr lang="en-US" altLang="en-US" dirty="0"/>
          </a:p>
        </p:txBody>
      </p:sp>
      <p:pic>
        <p:nvPicPr>
          <p:cNvPr id="1026" name="Picture 2" descr="A figure shows the endomembrane system as a series of illustrations adjacent to one another. The first illustration shows a structure resembling two rulers without any markings kept vertically.  It is labeled as, “nuclear envelope.”  The second illustration shows balls of different sizes.  The text below reads, “1. Vesicles – Vesicles are membrane-enclosed sacs that form by budding from the plasma membrane or from other organelles.  Many transport substances among organelles of the ER, and to and from the plasma membrane.  Lysosomes, peroxisomes, and vacuoles store or break down substances and particles.”  The next illustration adjacent to the above-mentioned text shows a series of parallel, slanting thin lines.  Some of them have tiny balls on them.  Wavy lines are also seen sporadically.  The components labeled here are, “rough ER” and “new protein.”  The adjacent text reads, “2. Rough ER – Ribosomes attached to the surface of rough ER give it a “rough” appearance.  Poly-peptides assembled on the ribosomes thread into ER’s interior, where they take on their tertiary structure and assemble with other polypeptides.” The next illustration shows a sheet of circular, elongated and irregular shaped grainy structures. Almost all of them have a distinct 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17" y="2592267"/>
            <a:ext cx="8102367" cy="167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477670"/>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4.7 Mitochondria</a:t>
            </a:r>
            <a:endParaRPr lang="en-US" altLang="en-US" dirty="0"/>
          </a:p>
        </p:txBody>
      </p:sp>
      <p:sp>
        <p:nvSpPr>
          <p:cNvPr id="52227" name="Content Placeholder 2"/>
          <p:cNvSpPr>
            <a:spLocks noGrp="1"/>
          </p:cNvSpPr>
          <p:nvPr>
            <p:ph idx="1"/>
          </p:nvPr>
        </p:nvSpPr>
        <p:spPr/>
        <p:txBody>
          <a:bodyPr/>
          <a:lstStyle/>
          <a:p>
            <a:r>
              <a:rPr lang="en-US" altLang="en-US" smtClean="0"/>
              <a:t>Mitochondrion: double-membraned organelle that produces ATP by aerobic respiration in eukaryotes</a:t>
            </a:r>
          </a:p>
          <a:p>
            <a:r>
              <a:rPr lang="en-US" altLang="en-US" smtClean="0"/>
              <a:t>Nearly all eukaryotic cells (including plant cells) have mitochondria</a:t>
            </a:r>
          </a:p>
          <a:p>
            <a:pPr lvl="1"/>
            <a:r>
              <a:rPr lang="en-US" altLang="en-US" smtClean="0"/>
              <a:t>The number varies by the type of cell and by the organism</a:t>
            </a:r>
            <a:endParaRPr lang="en-US" altLang="en-US" dirty="0"/>
          </a:p>
        </p:txBody>
      </p:sp>
    </p:spTree>
    <p:extLst>
      <p:ext uri="{BB962C8B-B14F-4D97-AF65-F5344CB8AC3E}">
        <p14:creationId xmlns:p14="http://schemas.microsoft.com/office/powerpoint/2010/main" val="218488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General Organization of a Cell</a:t>
            </a:r>
            <a:endParaRPr lang="en-US" altLang="en-US" dirty="0"/>
          </a:p>
        </p:txBody>
      </p:sp>
      <p:pic>
        <p:nvPicPr>
          <p:cNvPr id="2" name="Picture 1" descr="A figure shows three illustrations adjacent to each other. The first illustration is labeled as, “Bacterial cell” shows a golden colored capsule like structure with a top and bottom layers with the following components labeled – DNA, Cytoplasm and Plasma membrane.  In the middle of the top layer, few sparkling purple colored particles are seen. The second illustration labeled plant cell shows its three dimensional view with the following components labeled – Cytoplasm, DNA in nucleus and plasma membrane.  Small structures in different shapes and colors are seen.  An oval ball in an oyster like structure is labeled as, “DNA in nucleus.” The third illustration labeled animal cell shows its three dimensional view with the following components labeled – Cytoplasm, DNA in nucleus and plasma membrane.  Many small reticulated oval structure and semi circular rings are seen.   They are labeled as, “DNA in nucleus” points to an open shell like stru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16095"/>
            <a:ext cx="8382000" cy="2662146"/>
          </a:xfrm>
          <a:prstGeom prst="rect">
            <a:avLst/>
          </a:prstGeom>
        </p:spPr>
      </p:pic>
    </p:spTree>
    <p:extLst>
      <p:ext uri="{BB962C8B-B14F-4D97-AF65-F5344CB8AC3E}">
        <p14:creationId xmlns:p14="http://schemas.microsoft.com/office/powerpoint/2010/main" val="2155041545"/>
      </p:ext>
    </p:extLst>
  </p:cSld>
  <p:clrMapOvr>
    <a:masterClrMapping/>
  </p:clrMapOvr>
  <p:transition xmlns:p14="http://schemas.microsoft.com/office/powerpoint/2010/mai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The Mitochondrion</a:t>
            </a:r>
            <a:endParaRPr lang="en-US" altLang="en-US" dirty="0"/>
          </a:p>
        </p:txBody>
      </p:sp>
      <p:pic>
        <p:nvPicPr>
          <p:cNvPr id="3" name="Picture 2" descr="A figure shows two illustrations one below the oth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58" y="1283208"/>
            <a:ext cx="7661684" cy="4888992"/>
          </a:xfrm>
          <a:prstGeom prst="rect">
            <a:avLst/>
          </a:prstGeom>
        </p:spPr>
      </p:pic>
    </p:spTree>
    <p:extLst>
      <p:ext uri="{BB962C8B-B14F-4D97-AF65-F5344CB8AC3E}">
        <p14:creationId xmlns:p14="http://schemas.microsoft.com/office/powerpoint/2010/main" val="512564618"/>
      </p:ext>
    </p:extLst>
  </p:cSld>
  <p:clrMapOvr>
    <a:masterClrMapping/>
  </p:clrMapOvr>
  <p:transition xmlns:p14="http://schemas.microsoft.com/office/powerpoint/2010/mai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4.8 Chloroplasts and Other Plastids</a:t>
            </a:r>
            <a:endParaRPr lang="en-US" altLang="en-US" dirty="0"/>
          </a:p>
        </p:txBody>
      </p:sp>
      <p:sp>
        <p:nvSpPr>
          <p:cNvPr id="55299" name="Content Placeholder 2"/>
          <p:cNvSpPr>
            <a:spLocks noGrp="1"/>
          </p:cNvSpPr>
          <p:nvPr>
            <p:ph idx="1"/>
          </p:nvPr>
        </p:nvSpPr>
        <p:spPr/>
        <p:txBody>
          <a:bodyPr/>
          <a:lstStyle/>
          <a:p>
            <a:r>
              <a:rPr lang="en-US" altLang="en-US" smtClean="0"/>
              <a:t>Plastids: double-membraned organelles that function in photosynthesis, storage, or pigmentation in plant and algal cells</a:t>
            </a:r>
          </a:p>
          <a:p>
            <a:pPr lvl="1"/>
            <a:r>
              <a:rPr lang="en-US" altLang="en-US" smtClean="0"/>
              <a:t>Examples: chloroplasts, chromoplasts, amyloplasts</a:t>
            </a:r>
          </a:p>
          <a:p>
            <a:pPr lvl="1"/>
            <a:r>
              <a:rPr lang="en-US" altLang="en-US" smtClean="0"/>
              <a:t>Chloroplasts: specialized plastid for photosynthesis in some protists and plant cells</a:t>
            </a:r>
            <a:endParaRPr lang="en-US" altLang="en-US" dirty="0"/>
          </a:p>
        </p:txBody>
      </p:sp>
    </p:spTree>
    <p:extLst>
      <p:ext uri="{BB962C8B-B14F-4D97-AF65-F5344CB8AC3E}">
        <p14:creationId xmlns:p14="http://schemas.microsoft.com/office/powerpoint/2010/main" val="1762159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The Chloroplast</a:t>
            </a:r>
            <a:endParaRPr lang="en-US" altLang="en-US" dirty="0"/>
          </a:p>
        </p:txBody>
      </p:sp>
      <p:pic>
        <p:nvPicPr>
          <p:cNvPr id="3" name="Picture 2" descr="An illustration shows a lot of green and yellow spots packed in an irregular mann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37" y="1828800"/>
            <a:ext cx="8166926" cy="3931920"/>
          </a:xfrm>
          <a:prstGeom prst="rect">
            <a:avLst/>
          </a:prstGeom>
        </p:spPr>
      </p:pic>
    </p:spTree>
    <p:extLst>
      <p:ext uri="{BB962C8B-B14F-4D97-AF65-F5344CB8AC3E}">
        <p14:creationId xmlns:p14="http://schemas.microsoft.com/office/powerpoint/2010/main" val="2627618751"/>
      </p:ext>
    </p:extLst>
  </p:cSld>
  <p:clrMapOvr>
    <a:masterClrMapping/>
  </p:clrMapOvr>
  <p:transition xmlns:p14="http://schemas.microsoft.com/office/powerpoint/2010/mai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err="1" smtClean="0"/>
              <a:t>Chromoplasts</a:t>
            </a:r>
            <a:endParaRPr lang="en-US" altLang="en-US" dirty="0"/>
          </a:p>
        </p:txBody>
      </p:sp>
      <p:pic>
        <p:nvPicPr>
          <p:cNvPr id="2" name="Picture 1" descr="A photo shows many polygon structures with reddish border that are attached to one another. Few red spots are seen on the lines of the polyg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710" y="1828800"/>
            <a:ext cx="5850580" cy="3866418"/>
          </a:xfrm>
          <a:prstGeom prst="rect">
            <a:avLst/>
          </a:prstGeom>
        </p:spPr>
      </p:pic>
    </p:spTree>
    <p:extLst>
      <p:ext uri="{BB962C8B-B14F-4D97-AF65-F5344CB8AC3E}">
        <p14:creationId xmlns:p14="http://schemas.microsoft.com/office/powerpoint/2010/main" val="3777186461"/>
      </p:ext>
    </p:extLst>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4.9 The Cytoskeleton</a:t>
            </a:r>
            <a:endParaRPr lang="en-US" altLang="en-US" dirty="0"/>
          </a:p>
        </p:txBody>
      </p:sp>
      <p:sp>
        <p:nvSpPr>
          <p:cNvPr id="59395" name="Content Placeholder 2"/>
          <p:cNvSpPr>
            <a:spLocks noGrp="1"/>
          </p:cNvSpPr>
          <p:nvPr>
            <p:ph idx="1"/>
          </p:nvPr>
        </p:nvSpPr>
        <p:spPr/>
        <p:txBody>
          <a:bodyPr/>
          <a:lstStyle/>
          <a:p>
            <a:r>
              <a:rPr lang="en-US" altLang="en-US" dirty="0" smtClean="0"/>
              <a:t>Cytoskeleton</a:t>
            </a:r>
          </a:p>
          <a:p>
            <a:pPr lvl="1"/>
            <a:r>
              <a:rPr lang="en-US" altLang="en-US" dirty="0" smtClean="0"/>
              <a:t>Network of interconnected protein filaments</a:t>
            </a:r>
          </a:p>
          <a:p>
            <a:pPr lvl="1"/>
            <a:r>
              <a:rPr lang="en-US" altLang="en-US" dirty="0" smtClean="0"/>
              <a:t>Supports, organizes, and moves eukaryotic cells and their parts</a:t>
            </a:r>
            <a:endParaRPr lang="en-US" altLang="en-US" dirty="0"/>
          </a:p>
        </p:txBody>
      </p:sp>
    </p:spTree>
    <p:extLst>
      <p:ext uri="{BB962C8B-B14F-4D97-AF65-F5344CB8AC3E}">
        <p14:creationId xmlns:p14="http://schemas.microsoft.com/office/powerpoint/2010/main" val="3626828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Cytoskeletal Elements</a:t>
            </a:r>
            <a:endParaRPr lang="en-US" altLang="en-US" dirty="0"/>
          </a:p>
        </p:txBody>
      </p:sp>
      <p:sp>
        <p:nvSpPr>
          <p:cNvPr id="60419" name="Content Placeholder 2"/>
          <p:cNvSpPr>
            <a:spLocks noGrp="1"/>
          </p:cNvSpPr>
          <p:nvPr>
            <p:ph idx="1"/>
          </p:nvPr>
        </p:nvSpPr>
        <p:spPr/>
        <p:txBody>
          <a:bodyPr/>
          <a:lstStyle/>
          <a:p>
            <a:r>
              <a:rPr lang="en-US" altLang="en-US" smtClean="0"/>
              <a:t>Microtubules: hollow filament of tubulin subunits</a:t>
            </a:r>
          </a:p>
          <a:p>
            <a:pPr lvl="1"/>
            <a:r>
              <a:rPr lang="en-US" altLang="en-US" smtClean="0"/>
              <a:t>Involved in movement</a:t>
            </a:r>
          </a:p>
          <a:p>
            <a:r>
              <a:rPr lang="en-US" altLang="en-US" smtClean="0"/>
              <a:t>Microfilaments: fiber of actin subunits</a:t>
            </a:r>
          </a:p>
          <a:p>
            <a:pPr lvl="1"/>
            <a:r>
              <a:rPr lang="en-US" altLang="en-US" smtClean="0"/>
              <a:t>Reinforces membranes; involved in muscle contractions</a:t>
            </a:r>
          </a:p>
          <a:p>
            <a:r>
              <a:rPr lang="en-US" altLang="en-US" smtClean="0"/>
              <a:t>Intermediate filament: stable cytoskeletal element</a:t>
            </a:r>
          </a:p>
          <a:p>
            <a:pPr lvl="1"/>
            <a:r>
              <a:rPr lang="en-US" altLang="en-US" smtClean="0"/>
              <a:t>Structurally supports membranes and tissues</a:t>
            </a:r>
            <a:endParaRPr lang="en-US" altLang="en-US" dirty="0"/>
          </a:p>
        </p:txBody>
      </p:sp>
    </p:spTree>
    <p:extLst>
      <p:ext uri="{BB962C8B-B14F-4D97-AF65-F5344CB8AC3E}">
        <p14:creationId xmlns:p14="http://schemas.microsoft.com/office/powerpoint/2010/main" val="2295008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Cytoskeleton</a:t>
            </a:r>
            <a:endParaRPr lang="en-US" altLang="en-US" dirty="0"/>
          </a:p>
        </p:txBody>
      </p:sp>
      <p:pic>
        <p:nvPicPr>
          <p:cNvPr id="2" name="Picture 1" descr="A figure shows three illustrations A, B and C, given adjacent to one another along with a description for each of them. Illustration A shows many dumbbells arranged spirally with a label, “tubulin subunit.”  The second part of this shows a circular arrangements of dots.  A scale marked as, “25 nm” is given below circular dots.  The description for this reads, “A. Microtube – Involved in moving cell parts or the whole cell.” Illustration B shows two strips of elongated balls coiled around each other vertically with a label, “actin subunit” and “6-7 nm.”  The description for this reads, “B. Microfilament – Reinforces cell membranes; functions in muscle contraction.” Illustration C shows a coiled sheet of sticks with a head and base along with the following components labeled: dimer, tetramer, sheet of tetramers, coiled sheets and 8-12 nm.  The description for this reads, “C. Intermediate filament – Structurally supports cell membranes and tissues.  Most stable ele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82" y="2015828"/>
            <a:ext cx="3943918" cy="3927772"/>
          </a:xfrm>
          <a:prstGeom prst="rect">
            <a:avLst/>
          </a:prstGeom>
        </p:spPr>
      </p:pic>
      <p:pic>
        <p:nvPicPr>
          <p:cNvPr id="3" name="Picture 2" descr="An illustration shows a cytoskeletal elements which is bright, glowing rod with hair-like projections spreading like an umbrella and also along the hairy structures with a blue colored border around i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209800"/>
            <a:ext cx="3609437" cy="3276600"/>
          </a:xfrm>
          <a:prstGeom prst="rect">
            <a:avLst/>
          </a:prstGeom>
        </p:spPr>
      </p:pic>
    </p:spTree>
    <p:extLst>
      <p:ext uri="{BB962C8B-B14F-4D97-AF65-F5344CB8AC3E}">
        <p14:creationId xmlns:p14="http://schemas.microsoft.com/office/powerpoint/2010/main" val="2703713943"/>
      </p:ext>
    </p:extLst>
  </p:cSld>
  <p:clrMapOvr>
    <a:masterClrMapping/>
  </p:clrMapOvr>
  <p:transition xmlns:p14="http://schemas.microsoft.com/office/powerpoint/2010/mai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Cellular Movement (1 of 3)</a:t>
            </a:r>
            <a:endParaRPr lang="en-US" altLang="en-US" dirty="0"/>
          </a:p>
        </p:txBody>
      </p:sp>
      <p:sp>
        <p:nvSpPr>
          <p:cNvPr id="62467" name="Content Placeholder 2"/>
          <p:cNvSpPr>
            <a:spLocks noGrp="1"/>
          </p:cNvSpPr>
          <p:nvPr>
            <p:ph idx="1"/>
          </p:nvPr>
        </p:nvSpPr>
        <p:spPr/>
        <p:txBody>
          <a:bodyPr/>
          <a:lstStyle/>
          <a:p>
            <a:r>
              <a:rPr lang="en-US" altLang="en-US" dirty="0" smtClean="0"/>
              <a:t>Motor proteins</a:t>
            </a:r>
          </a:p>
          <a:p>
            <a:pPr lvl="1"/>
            <a:r>
              <a:rPr lang="en-US" altLang="en-US" dirty="0" smtClean="0"/>
              <a:t>Associate with cytoskeletal elements</a:t>
            </a:r>
          </a:p>
          <a:p>
            <a:pPr lvl="1"/>
            <a:r>
              <a:rPr lang="en-US" altLang="en-US" dirty="0" smtClean="0"/>
              <a:t>Move cell parts when energized by a phosphate-group transfer from ATP</a:t>
            </a:r>
          </a:p>
          <a:p>
            <a:pPr lvl="1"/>
            <a:r>
              <a:rPr lang="en-US" altLang="en-US" dirty="0" smtClean="0"/>
              <a:t>Drag cellular cargo along tracks of microtubules and microfilaments</a:t>
            </a:r>
            <a:endParaRPr lang="en-US" altLang="en-US" dirty="0"/>
          </a:p>
        </p:txBody>
      </p:sp>
    </p:spTree>
    <p:extLst>
      <p:ext uri="{BB962C8B-B14F-4D97-AF65-F5344CB8AC3E}">
        <p14:creationId xmlns:p14="http://schemas.microsoft.com/office/powerpoint/2010/main" val="3665896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Cellular Movement (2 of 3)</a:t>
            </a:r>
            <a:endParaRPr lang="en-US" altLang="en-US" dirty="0"/>
          </a:p>
        </p:txBody>
      </p:sp>
      <p:sp>
        <p:nvSpPr>
          <p:cNvPr id="64515" name="Content Placeholder 2"/>
          <p:cNvSpPr>
            <a:spLocks noGrp="1"/>
          </p:cNvSpPr>
          <p:nvPr>
            <p:ph idx="1"/>
          </p:nvPr>
        </p:nvSpPr>
        <p:spPr/>
        <p:txBody>
          <a:bodyPr/>
          <a:lstStyle/>
          <a:p>
            <a:r>
              <a:rPr lang="en-US" altLang="en-US" dirty="0" smtClean="0"/>
              <a:t>Flagella: propel cells</a:t>
            </a:r>
          </a:p>
          <a:p>
            <a:r>
              <a:rPr lang="en-US" altLang="en-US" dirty="0" smtClean="0"/>
              <a:t>Cilia: short, movable structures that project from the plasma membrane</a:t>
            </a:r>
          </a:p>
          <a:p>
            <a:r>
              <a:rPr lang="en-US" altLang="en-US" dirty="0" smtClean="0"/>
              <a:t>Centriole: barrel-shaped organelle from which microtubules grow</a:t>
            </a:r>
          </a:p>
          <a:p>
            <a:r>
              <a:rPr lang="en-US" altLang="en-US" dirty="0" smtClean="0"/>
              <a:t>Basal body: develops from a centriole</a:t>
            </a:r>
          </a:p>
          <a:p>
            <a:r>
              <a:rPr lang="en-US" altLang="en-US" dirty="0" smtClean="0"/>
              <a:t>Pseudopod: temporary protrusion; facilitates movement and engulfs prey</a:t>
            </a:r>
            <a:endParaRPr lang="en-US" altLang="en-US" dirty="0"/>
          </a:p>
        </p:txBody>
      </p:sp>
    </p:spTree>
    <p:extLst>
      <p:ext uri="{BB962C8B-B14F-4D97-AF65-F5344CB8AC3E}">
        <p14:creationId xmlns:p14="http://schemas.microsoft.com/office/powerpoint/2010/main" val="1299255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Cellular Movement (3 of 3)</a:t>
            </a:r>
            <a:endParaRPr lang="en-US" altLang="en-US" dirty="0"/>
          </a:p>
        </p:txBody>
      </p:sp>
      <p:pic>
        <p:nvPicPr>
          <p:cNvPr id="2" name="Picture 1" descr="An illustration shows a horizontally placed checked strip with a thin stem like projection from it and a pink patch at its 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224" y="2286000"/>
            <a:ext cx="6321552" cy="1347216"/>
          </a:xfrm>
          <a:prstGeom prst="rect">
            <a:avLst/>
          </a:prstGeom>
        </p:spPr>
      </p:pic>
    </p:spTree>
    <p:extLst>
      <p:ext uri="{BB962C8B-B14F-4D97-AF65-F5344CB8AC3E}">
        <p14:creationId xmlns:p14="http://schemas.microsoft.com/office/powerpoint/2010/main" val="871391240"/>
      </p:ext>
    </p:extLst>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Components of All Cells (1 of 2)</a:t>
            </a:r>
            <a:endParaRPr lang="en-US" altLang="en-US" dirty="0"/>
          </a:p>
        </p:txBody>
      </p:sp>
      <p:sp>
        <p:nvSpPr>
          <p:cNvPr id="11267" name="Content Placeholder 2"/>
          <p:cNvSpPr>
            <a:spLocks noGrp="1"/>
          </p:cNvSpPr>
          <p:nvPr>
            <p:ph idx="1"/>
          </p:nvPr>
        </p:nvSpPr>
        <p:spPr/>
        <p:txBody>
          <a:bodyPr/>
          <a:lstStyle/>
          <a:p>
            <a:r>
              <a:rPr lang="en-US" altLang="en-US" smtClean="0"/>
              <a:t>All cells have at least three components in common</a:t>
            </a:r>
          </a:p>
          <a:p>
            <a:pPr lvl="1"/>
            <a:r>
              <a:rPr lang="en-US" altLang="en-US" smtClean="0"/>
              <a:t>Plasma membrane</a:t>
            </a:r>
          </a:p>
          <a:p>
            <a:pPr lvl="1"/>
            <a:r>
              <a:rPr lang="en-US" altLang="en-US" smtClean="0"/>
              <a:t>Cytoplasm</a:t>
            </a:r>
          </a:p>
          <a:p>
            <a:pPr lvl="1"/>
            <a:r>
              <a:rPr lang="en-US" altLang="en-US" smtClean="0"/>
              <a:t>DNA</a:t>
            </a:r>
            <a:endParaRPr lang="en-US" altLang="en-US" dirty="0"/>
          </a:p>
        </p:txBody>
      </p:sp>
    </p:spTree>
    <p:extLst>
      <p:ext uri="{BB962C8B-B14F-4D97-AF65-F5344CB8AC3E}">
        <p14:creationId xmlns:p14="http://schemas.microsoft.com/office/powerpoint/2010/main" val="88253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altLang="en-US" dirty="0" smtClean="0"/>
              <a:t>How Eukaryotic Flagella and Cilia Move</a:t>
            </a:r>
            <a:endParaRPr lang="en-US" altLang="en-US" dirty="0"/>
          </a:p>
        </p:txBody>
      </p:sp>
      <p:pic>
        <p:nvPicPr>
          <p:cNvPr id="2" name="Picture 1" descr="A figure shows four illustrations A, B, C and D along with their description are shown here. The first illustration A, shows a circular ring with tiny circles and small spots forming an inner circle.  Small tubes are seen radiating from the inner circle towards the centre.  Two tiny circles are also shown at the center.  The following components are labeled – pair of microtubules, dynein “arm” and plasma membrane.  The description given adjacently reads, “A. A 9+2 array consists of a ring of nine pairs of microtubules plus one pair at their core.  Stabilizing spokes and linking elements connect the microtubules and keep them aligned in this pattern.  Projecting from each pair of microtubules are “arms” of the motor protein dynein.” The second illustration B shows a thick vertical tube with lots of thin tubes within it.  Few thin tubes are also seen below the thick, vertical tube with a space between them.  The second part shows parallel arranged yellow colored tubes with strips projecting out from it.  Thin wavy lines are seen along the borders of these strips.  Both these parts have a common label “basal body.”  The corresponding description reads, “B. Microtubules of a developing 9+2 array grow from a centriole, which remains under the finished array as a basal body.  The micrograph below shows basal bodies underlying cilia of the protist pictured in figure 4.6.” The third illustration C shows two thick yellow colored tubes filled with lots of thin tubes in them.  The description given adjacently reads, “C. Phosphate-group transfers from ATP cause the dyenin arms in a 9+2 array to repeatedly bind the adjacent pair of microtubules, bend, and then disengage.  The dynein arms “walk” along the microtubules, so adjacent microtubule pairs slide past one another.  The short, sliding strokes of the dynein arms occur in a coordinated sequence around the ring, down the length of the microtubules.  The movement causes the entire structure to bend.” The fourth illustration D shows a horizontally placed thin wavy line labeled as, “flagellum” with an egg-shaped head.  The corresponding description given below reads, “A 9+2 array gives rise to a whiplike motion that can propel mobile eukaryotic cells such as sperm through fluid surroundin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24000"/>
            <a:ext cx="7144512" cy="4626864"/>
          </a:xfrm>
          <a:prstGeom prst="rect">
            <a:avLst/>
          </a:prstGeom>
        </p:spPr>
      </p:pic>
    </p:spTree>
    <p:extLst>
      <p:ext uri="{BB962C8B-B14F-4D97-AF65-F5344CB8AC3E}">
        <p14:creationId xmlns:p14="http://schemas.microsoft.com/office/powerpoint/2010/main" val="608393394"/>
      </p:ext>
    </p:extLst>
  </p:cSld>
  <p:clrMapOvr>
    <a:masterClrMapping/>
  </p:clrMapOvr>
  <p:transition xmlns:p14="http://schemas.microsoft.com/office/powerpoint/2010/mai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4.10 Cell Surface Specializations</a:t>
            </a:r>
            <a:endParaRPr lang="en-US" altLang="en-US" dirty="0"/>
          </a:p>
        </p:txBody>
      </p:sp>
      <p:sp>
        <p:nvSpPr>
          <p:cNvPr id="69635" name="Content Placeholder 2"/>
          <p:cNvSpPr>
            <a:spLocks noGrp="1"/>
          </p:cNvSpPr>
          <p:nvPr>
            <p:ph idx="1"/>
          </p:nvPr>
        </p:nvSpPr>
        <p:spPr/>
        <p:txBody>
          <a:bodyPr/>
          <a:lstStyle/>
          <a:p>
            <a:r>
              <a:rPr lang="en-US" altLang="en-US" smtClean="0"/>
              <a:t>Extracellular matrix: complex mixture of cell secretions</a:t>
            </a:r>
          </a:p>
          <a:p>
            <a:pPr lvl="1"/>
            <a:r>
              <a:rPr lang="en-US" altLang="en-US" smtClean="0"/>
              <a:t>Example: cell wall</a:t>
            </a:r>
          </a:p>
          <a:p>
            <a:pPr lvl="2"/>
            <a:r>
              <a:rPr lang="en-US" altLang="en-US" smtClean="0"/>
              <a:t>Primary wall: first cell wall of young plant cells</a:t>
            </a:r>
          </a:p>
          <a:p>
            <a:pPr lvl="2"/>
            <a:r>
              <a:rPr lang="en-US" altLang="en-US" smtClean="0"/>
              <a:t>Secondary wall: lignin-reinforced wall that forms inside the primary wall of a plant cell</a:t>
            </a:r>
          </a:p>
          <a:p>
            <a:pPr lvl="3"/>
            <a:r>
              <a:rPr lang="en-US" altLang="en-US" smtClean="0"/>
              <a:t>Lignin: stiffens cell walls of vascular plants</a:t>
            </a:r>
            <a:endParaRPr lang="en-US" altLang="en-US" dirty="0"/>
          </a:p>
        </p:txBody>
      </p:sp>
    </p:spTree>
    <p:extLst>
      <p:ext uri="{BB962C8B-B14F-4D97-AF65-F5344CB8AC3E}">
        <p14:creationId xmlns:p14="http://schemas.microsoft.com/office/powerpoint/2010/main" val="715286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Extracellular Matrix</a:t>
            </a:r>
            <a:endParaRPr lang="en-US" altLang="en-US" dirty="0"/>
          </a:p>
        </p:txBody>
      </p:sp>
      <p:sp>
        <p:nvSpPr>
          <p:cNvPr id="73731" name="Content Placeholder 2"/>
          <p:cNvSpPr>
            <a:spLocks noGrp="1"/>
          </p:cNvSpPr>
          <p:nvPr>
            <p:ph idx="1"/>
          </p:nvPr>
        </p:nvSpPr>
        <p:spPr/>
        <p:txBody>
          <a:bodyPr/>
          <a:lstStyle/>
          <a:p>
            <a:r>
              <a:rPr lang="en-US" altLang="en-US" dirty="0" smtClean="0"/>
              <a:t>Basement membrane: secreted by some animal cells</a:t>
            </a:r>
          </a:p>
          <a:p>
            <a:pPr lvl="1"/>
            <a:r>
              <a:rPr lang="en-US" altLang="en-US" dirty="0" smtClean="0"/>
              <a:t>Fibrous material that supports and organizes tissue</a:t>
            </a:r>
          </a:p>
          <a:p>
            <a:r>
              <a:rPr lang="en-US" altLang="en-US" dirty="0" smtClean="0"/>
              <a:t>Cuticle: secreted covering at a body surface</a:t>
            </a:r>
          </a:p>
          <a:p>
            <a:pPr lvl="1"/>
            <a:r>
              <a:rPr lang="en-US" altLang="en-US" dirty="0" smtClean="0"/>
              <a:t>In plants, a cuticle of waxes and proteins helps stems and leaves fend off insects and retain water</a:t>
            </a:r>
            <a:endParaRPr lang="en-US" altLang="en-US" dirty="0"/>
          </a:p>
        </p:txBody>
      </p:sp>
    </p:spTree>
    <p:extLst>
      <p:ext uri="{BB962C8B-B14F-4D97-AF65-F5344CB8AC3E}">
        <p14:creationId xmlns:p14="http://schemas.microsoft.com/office/powerpoint/2010/main" val="2461711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19169" y="482467"/>
            <a:ext cx="8032638" cy="754328"/>
          </a:xfrm>
        </p:spPr>
        <p:txBody>
          <a:bodyPr/>
          <a:lstStyle/>
          <a:p>
            <a:r>
              <a:rPr lang="en-US" altLang="en-US" dirty="0" smtClean="0"/>
              <a:t>Extracellular Matrix Examples</a:t>
            </a:r>
            <a:endParaRPr lang="en-US" altLang="en-US" dirty="0"/>
          </a:p>
        </p:txBody>
      </p:sp>
      <p:pic>
        <p:nvPicPr>
          <p:cNvPr id="4" name="Picture 3" descr="A figure shows four illustrations A, B, C and D, one below the other along with their descriptions. Illustration A shows three polygons attached to one another through a substance in between them with the following components labeled: Plasma membrane, cytoplasm, primary wall and middle lamella.  The corresponding description reads, “A. Plant cell secretions form a primary wall.  The middle lamella cements the adjoining cells together.” Illustration B shows two parts.  The first part shows a stack of polygons in decreasing sizes with the following components labeled: primary wall and secondary wall.  The second part shows two vertical tubes. These tubes are cut at the centre and an enlarged view of the sliced portion is shown.  It shows two polygonal structures with a central layer and are attached to each other.  The corresponding description reads, “B. Plant cells also secrete materials in layers on the inner surface of their primary wall.  These layers form a sturdy secondary wall.  In some tissues, the wall remains after the cells die, becoming part of pipelines that carry water through the plant.” Illustration C shows a row of irregularly shaped dark pink colored patches and thin line below them.  The top layer is labeled as, “cornea surface” and bottom layer is labeled as, “basement membrane.”  The corresponding description reads, “C. In this section of human cornea (a part of the eye), basement membrane is visible as a dark line underlying the cells.” Illustration D shows a row of irregular shaped structures with a thin sheet of covering above it.  The following components are labeled: Cuticle, outer cell of leaf and photosynthetic cell inside leaf. The corresponding description below reads, “Section through a plant leaf showing cuticle, a protective covering secreted by living ce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416" y="1325880"/>
            <a:ext cx="6297168" cy="4846320"/>
          </a:xfrm>
          <a:prstGeom prst="rect">
            <a:avLst/>
          </a:prstGeom>
        </p:spPr>
      </p:pic>
    </p:spTree>
    <p:extLst>
      <p:ext uri="{BB962C8B-B14F-4D97-AF65-F5344CB8AC3E}">
        <p14:creationId xmlns:p14="http://schemas.microsoft.com/office/powerpoint/2010/main" val="757724876"/>
      </p:ext>
    </p:extLst>
  </p:cSld>
  <p:clrMapOvr>
    <a:masterClrMapping/>
  </p:clrMapOvr>
  <p:transition xmlns:p14="http://schemas.microsoft.com/office/powerpoint/2010/mai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t>Cell Junctions (1 of 2)</a:t>
            </a:r>
            <a:endParaRPr lang="en-US" altLang="en-US" dirty="0"/>
          </a:p>
        </p:txBody>
      </p:sp>
      <p:sp>
        <p:nvSpPr>
          <p:cNvPr id="75779" name="Content Placeholder 2"/>
          <p:cNvSpPr>
            <a:spLocks noGrp="1"/>
          </p:cNvSpPr>
          <p:nvPr>
            <p:ph idx="1"/>
          </p:nvPr>
        </p:nvSpPr>
        <p:spPr/>
        <p:txBody>
          <a:bodyPr/>
          <a:lstStyle/>
          <a:p>
            <a:r>
              <a:rPr lang="en-US" altLang="en-US" smtClean="0"/>
              <a:t>Cell junction: connects a cell to another cell or to an extracellular matrix</a:t>
            </a:r>
          </a:p>
          <a:p>
            <a:r>
              <a:rPr lang="en-US" altLang="en-US" smtClean="0"/>
              <a:t>Tight junction: adhesion proteins that join epithelial cells</a:t>
            </a:r>
          </a:p>
          <a:p>
            <a:pPr lvl="1"/>
            <a:r>
              <a:rPr lang="en-US" altLang="en-US" smtClean="0"/>
              <a:t>Prevents fluids from leaking between cells</a:t>
            </a:r>
            <a:endParaRPr lang="en-US" altLang="en-US" dirty="0"/>
          </a:p>
        </p:txBody>
      </p:sp>
    </p:spTree>
    <p:extLst>
      <p:ext uri="{BB962C8B-B14F-4D97-AF65-F5344CB8AC3E}">
        <p14:creationId xmlns:p14="http://schemas.microsoft.com/office/powerpoint/2010/main" val="2922629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Cell Junctions (2 of 2)</a:t>
            </a:r>
            <a:endParaRPr lang="en-US" altLang="en-US" dirty="0"/>
          </a:p>
        </p:txBody>
      </p:sp>
      <p:sp>
        <p:nvSpPr>
          <p:cNvPr id="77827" name="Content Placeholder 2"/>
          <p:cNvSpPr>
            <a:spLocks noGrp="1"/>
          </p:cNvSpPr>
          <p:nvPr>
            <p:ph idx="1"/>
          </p:nvPr>
        </p:nvSpPr>
        <p:spPr/>
        <p:txBody>
          <a:bodyPr/>
          <a:lstStyle/>
          <a:p>
            <a:r>
              <a:rPr lang="en-US" altLang="en-US" sz="2800" dirty="0" smtClean="0"/>
              <a:t>Adhering junctions: connect to cytoskeletal elements</a:t>
            </a:r>
          </a:p>
          <a:p>
            <a:pPr lvl="1"/>
            <a:r>
              <a:rPr lang="en-US" altLang="en-US" sz="2400" dirty="0" smtClean="0"/>
              <a:t>Fastens cells to each other and basement membrane</a:t>
            </a:r>
          </a:p>
          <a:p>
            <a:r>
              <a:rPr lang="en-US" altLang="en-US" sz="2800" dirty="0" smtClean="0"/>
              <a:t>Gap junctions: channels formed across the plasma membranes of adjoining animal cells</a:t>
            </a:r>
          </a:p>
          <a:p>
            <a:r>
              <a:rPr lang="en-US" altLang="en-US" sz="2800" dirty="0" err="1" smtClean="0"/>
              <a:t>Plasmodesmata</a:t>
            </a:r>
            <a:r>
              <a:rPr lang="en-US" altLang="en-US" sz="2800" dirty="0" smtClean="0"/>
              <a:t>: open channel formed between the cytoplasm of adjacent plant cells</a:t>
            </a:r>
            <a:endParaRPr lang="en-US" altLang="en-US" sz="2800" dirty="0"/>
          </a:p>
        </p:txBody>
      </p:sp>
    </p:spTree>
    <p:extLst>
      <p:ext uri="{BB962C8B-B14F-4D97-AF65-F5344CB8AC3E}">
        <p14:creationId xmlns:p14="http://schemas.microsoft.com/office/powerpoint/2010/main" val="335191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Cell Junctions in Animal Cells</a:t>
            </a:r>
            <a:endParaRPr lang="en-US" altLang="en-US" dirty="0"/>
          </a:p>
        </p:txBody>
      </p:sp>
      <p:pic>
        <p:nvPicPr>
          <p:cNvPr id="4" name="Picture 3" descr="An illustration shows cell junctions in five sections. The main illustration A shows a wall-like structure with a base and thin tubes radiating upwards from its top.  Five parts A, B, C, D and E are marked here along with a label “basement membrane.” Illustration A shows 2 parallel wavy sheets connected to each other through a horizontal grill like structure.  The corresponding description reads, “A. Tight junctions form a waterproof seal between plasma membranes of adjacent cells.” Illustration B shows 2 plain parallel sheets connected to each other through horizontal and parallel rods.  The corresponding description reads, “B. These adhering junctions connect the plasma membranes of adjacent cells to microfilaments inside the cells.” Illustration C shows two parallel sheets bent towards each other at their centre connected to each other through thin lines that are straight at the centre and radiating away as they move outwards on either side.  The corresponding description reads, “C. These adhering junctions connect the plasma membranes of adjacent cells to intermediate filaments inside the cells. Illustration D shows a base block on which a thin sheet is kept.  A thicker object is seen over it.  They are connected through filaments.  The corresponding description reads, “D. These adhering junctions attach the plasma membrane of a cell to basement membrane and to intermediate filaments inside the cell.” Illustration E shows two parallel sheets bent towards each other at their centre connected through thick strips.  On the outer side of one of the walls, a couple of flowery structures like a bolt fixed to a wall is shown.  The corresponding description reads, “E Gap junctions are closable channels that connect the cytoplasm of adjacent ce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925" y="1295400"/>
            <a:ext cx="4202151" cy="4840878"/>
          </a:xfrm>
          <a:prstGeom prst="rect">
            <a:avLst/>
          </a:prstGeom>
        </p:spPr>
      </p:pic>
    </p:spTree>
    <p:extLst>
      <p:ext uri="{BB962C8B-B14F-4D97-AF65-F5344CB8AC3E}">
        <p14:creationId xmlns:p14="http://schemas.microsoft.com/office/powerpoint/2010/main" val="2822206600"/>
      </p:ext>
    </p:extLst>
  </p:cSld>
  <p:clrMapOvr>
    <a:masterClrMapping/>
  </p:clrMapOvr>
  <p:transition xmlns:p14="http://schemas.microsoft.com/office/powerpoint/2010/mai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smtClean="0"/>
              <a:t>4.11 The Nature of Life</a:t>
            </a:r>
            <a:endParaRPr lang="en-US" altLang="en-US" dirty="0"/>
          </a:p>
        </p:txBody>
      </p:sp>
      <p:sp>
        <p:nvSpPr>
          <p:cNvPr id="78851" name="Content Placeholder 2"/>
          <p:cNvSpPr>
            <a:spLocks noGrp="1"/>
          </p:cNvSpPr>
          <p:nvPr>
            <p:ph type="body" sz="half" idx="2"/>
          </p:nvPr>
        </p:nvSpPr>
        <p:spPr>
          <a:xfrm>
            <a:off x="422337" y="1324625"/>
            <a:ext cx="8493063" cy="454324"/>
          </a:xfrm>
        </p:spPr>
        <p:txBody>
          <a:bodyPr anchor="ctr">
            <a:noAutofit/>
          </a:bodyPr>
          <a:lstStyle/>
          <a:p>
            <a:pPr marL="342900" indent="-342900">
              <a:buSzPct val="100000"/>
              <a:buFont typeface="Arial" pitchFamily="34" charset="0"/>
              <a:buChar char="•"/>
            </a:pPr>
            <a:r>
              <a:rPr lang="en-US" altLang="en-US" sz="2000" dirty="0"/>
              <a:t>“Life” is a long list of properties that collectively describe living things</a:t>
            </a:r>
          </a:p>
        </p:txBody>
      </p:sp>
      <p:graphicFrame>
        <p:nvGraphicFramePr>
          <p:cNvPr id="6" name="Table 5"/>
          <p:cNvGraphicFramePr>
            <a:graphicFrameLocks noGrp="1"/>
          </p:cNvGraphicFramePr>
          <p:nvPr>
            <p:extLst>
              <p:ext uri="{D42A27DB-BD31-4B8C-83A1-F6EECF244321}">
                <p14:modId xmlns:p14="http://schemas.microsoft.com/office/powerpoint/2010/main" val="2460119745"/>
              </p:ext>
            </p:extLst>
          </p:nvPr>
        </p:nvGraphicFramePr>
        <p:xfrm>
          <a:off x="1524000" y="1899982"/>
          <a:ext cx="5943600" cy="706170"/>
        </p:xfrm>
        <a:graphic>
          <a:graphicData uri="http://schemas.openxmlformats.org/drawingml/2006/table">
            <a:tbl>
              <a:tblPr firstRow="1" bandRow="1">
                <a:tableStyleId>{5940675A-B579-460E-94D1-54222C63F5DA}</a:tableStyleId>
              </a:tblPr>
              <a:tblGrid>
                <a:gridCol w="5943600"/>
              </a:tblGrid>
              <a:tr h="353085">
                <a:tc>
                  <a:txBody>
                    <a:bodyPr/>
                    <a:lstStyle/>
                    <a:p>
                      <a:r>
                        <a:rPr lang="en-US" sz="1400" b="1" kern="1200" dirty="0" smtClean="0">
                          <a:solidFill>
                            <a:schemeClr val="bg1"/>
                          </a:solidFill>
                          <a:effectLst/>
                          <a:latin typeface="Arial" pitchFamily="34" charset="0"/>
                          <a:cs typeface="Arial" pitchFamily="34" charset="0"/>
                        </a:rPr>
                        <a:t>TABLE 4.5</a:t>
                      </a:r>
                      <a:endParaRPr lang="en-US" sz="1400" b="1" dirty="0">
                        <a:solidFill>
                          <a:schemeClr val="bg1"/>
                        </a:solidFill>
                        <a:latin typeface="Arial" pitchFamily="34" charset="0"/>
                        <a:cs typeface="Arial" pitchFamily="34" charset="0"/>
                      </a:endParaRPr>
                    </a:p>
                  </a:txBody>
                  <a:tcPr marL="70617" marR="70617" marT="35308" marB="35308">
                    <a:solidFill>
                      <a:srgbClr val="194F97"/>
                    </a:solidFill>
                  </a:tcPr>
                </a:tc>
              </a:tr>
              <a:tr h="353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effectLst/>
                          <a:latin typeface="Arial" pitchFamily="34" charset="0"/>
                          <a:ea typeface="+mn-ea"/>
                          <a:cs typeface="Arial" pitchFamily="34" charset="0"/>
                        </a:rPr>
                        <a:t>Collective properties of Living</a:t>
                      </a:r>
                    </a:p>
                  </a:txBody>
                  <a:tcPr marL="70617" marR="70617" marT="35308" marB="35308">
                    <a:solidFill>
                      <a:srgbClr val="194F97"/>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78308541"/>
              </p:ext>
            </p:extLst>
          </p:nvPr>
        </p:nvGraphicFramePr>
        <p:xfrm>
          <a:off x="1524000" y="2590800"/>
          <a:ext cx="5943600" cy="3361804"/>
        </p:xfrm>
        <a:graphic>
          <a:graphicData uri="http://schemas.openxmlformats.org/drawingml/2006/table">
            <a:tbl>
              <a:tblPr firstRow="1" bandRow="1">
                <a:tableStyleId>{5940675A-B579-460E-94D1-54222C63F5DA}</a:tableStyleId>
              </a:tblPr>
              <a:tblGrid>
                <a:gridCol w="5943600"/>
              </a:tblGrid>
              <a:tr h="298114">
                <a:tc>
                  <a:txBody>
                    <a:bodyPr/>
                    <a:lstStyle/>
                    <a:p>
                      <a:r>
                        <a:rPr lang="en-US" sz="1400" b="1" kern="1200" dirty="0" smtClean="0">
                          <a:solidFill>
                            <a:schemeClr val="tx1"/>
                          </a:solidFill>
                          <a:effectLst/>
                          <a:latin typeface="Arial" panose="020B0604020202020204" pitchFamily="34" charset="0"/>
                          <a:ea typeface="+mn-ea"/>
                          <a:cs typeface="Arial" panose="020B0604020202020204" pitchFamily="34" charset="0"/>
                        </a:rPr>
                        <a:t>A living system: </a:t>
                      </a:r>
                      <a:endParaRPr lang="en-US" sz="1400" b="1" dirty="0">
                        <a:latin typeface="Arial" pitchFamily="34" charset="0"/>
                        <a:cs typeface="Arial" pitchFamily="34" charset="0"/>
                      </a:endParaRPr>
                    </a:p>
                  </a:txBody>
                  <a:tcPr marL="91017" marR="91017" marT="45508" marB="45508"/>
                </a:tc>
              </a:tr>
              <a:tr h="298114">
                <a:tc>
                  <a:txBody>
                    <a:bodyPr/>
                    <a:lstStyle/>
                    <a:p>
                      <a:r>
                        <a:rPr lang="en-US" sz="1200" b="0" dirty="0" smtClean="0">
                          <a:latin typeface="Arial" pitchFamily="34" charset="0"/>
                          <a:cs typeface="Arial" pitchFamily="34" charset="0"/>
                        </a:rPr>
                        <a:t>Consists</a:t>
                      </a:r>
                      <a:r>
                        <a:rPr lang="en-US" sz="1200" b="0" baseline="0" dirty="0" smtClean="0">
                          <a:latin typeface="Arial" pitchFamily="34" charset="0"/>
                          <a:cs typeface="Arial" pitchFamily="34" charset="0"/>
                        </a:rPr>
                        <a:t> of one or more cells</a:t>
                      </a:r>
                      <a:endParaRPr lang="en-US" sz="1200" b="0" dirty="0">
                        <a:latin typeface="Arial" pitchFamily="34" charset="0"/>
                        <a:cs typeface="Arial" pitchFamily="34" charset="0"/>
                      </a:endParaRPr>
                    </a:p>
                  </a:txBody>
                  <a:tcPr marL="91017" marR="91017" marT="45508" marB="45508"/>
                </a:tc>
              </a:tr>
              <a:tr h="289484">
                <a:tc>
                  <a: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Harvests matter and energy from the environment </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91017" marR="91017" marT="45508" marB="45508"/>
                </a:tc>
              </a:tr>
              <a:tr h="280852">
                <a:tc>
                  <a: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Requires water </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91017" marR="91017" marT="45508" marB="45508"/>
                </a:tc>
              </a:tr>
              <a:tr h="205036">
                <a:tc>
                  <a: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Makes and uses complex carbon-containing molecules </a:t>
                      </a:r>
                    </a:p>
                  </a:txBody>
                  <a:tcPr marL="91017" marR="91017" marT="45508" marB="45508"/>
                </a:tc>
              </a:tr>
              <a:tr h="281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Engages in self-sustaining biological processes such as homeostasis and metabolism </a:t>
                      </a:r>
                    </a:p>
                  </a:txBody>
                  <a:tcPr marL="91017" marR="91017" marT="45508" marB="45508"/>
                </a:tc>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Has the capacity to respond to internal and external stimuli </a:t>
                      </a:r>
                    </a:p>
                  </a:txBody>
                  <a:tcPr marL="91017" marR="91017" marT="45508" marB="45508"/>
                </a:tc>
              </a:tr>
              <a:tr h="324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Has the capacity for growth </a:t>
                      </a:r>
                    </a:p>
                  </a:txBody>
                  <a:tcPr marL="91017" marR="91017" marT="45508" marB="45508"/>
                </a:tc>
              </a:tr>
              <a:tr h="232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Changes over its lifetime, for example by maturing and aging Passes hereditary material (DNA) to offspring </a:t>
                      </a:r>
                    </a:p>
                  </a:txBody>
                  <a:tcPr marL="91017" marR="91017" marT="45508" marB="45508"/>
                </a:tc>
              </a:tr>
              <a:tr h="232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Passes hereditary material (DNA) to offspring </a:t>
                      </a:r>
                    </a:p>
                  </a:txBody>
                  <a:tcPr marL="91017" marR="91017" marT="45508" marB="45508"/>
                </a:tc>
              </a:tr>
              <a:tr h="246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Has the capacity to adapt to environmental pressures over successive generations</a:t>
                      </a:r>
                    </a:p>
                  </a:txBody>
                  <a:tcPr marL="91017" marR="91017" marT="45508" marB="45508"/>
                </a:tc>
              </a:tr>
            </a:tbl>
          </a:graphicData>
        </a:graphic>
      </p:graphicFrame>
    </p:spTree>
    <p:extLst>
      <p:ext uri="{BB962C8B-B14F-4D97-AF65-F5344CB8AC3E}">
        <p14:creationId xmlns:p14="http://schemas.microsoft.com/office/powerpoint/2010/main" val="2491417895"/>
      </p:ext>
    </p:extLst>
  </p:cSld>
  <p:clrMapOvr>
    <a:masterClrMapping/>
  </p:clrMapOvr>
  <p:transition xmlns:p14="http://schemas.microsoft.com/office/powerpoint/2010/mai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Application: Food for Thought</a:t>
            </a:r>
            <a:endParaRPr lang="en-US" altLang="en-US" dirty="0"/>
          </a:p>
        </p:txBody>
      </p:sp>
      <p:sp>
        <p:nvSpPr>
          <p:cNvPr id="80899" name="Content Placeholder 2"/>
          <p:cNvSpPr>
            <a:spLocks noGrp="1"/>
          </p:cNvSpPr>
          <p:nvPr>
            <p:ph idx="1"/>
          </p:nvPr>
        </p:nvSpPr>
        <p:spPr/>
        <p:txBody>
          <a:bodyPr/>
          <a:lstStyle/>
          <a:p>
            <a:r>
              <a:rPr lang="en-US" altLang="en-US" dirty="0" smtClean="0"/>
              <a:t>Strains of </a:t>
            </a:r>
            <a:r>
              <a:rPr lang="en-US" altLang="en-US" i="1" dirty="0" smtClean="0"/>
              <a:t>E. coli </a:t>
            </a:r>
            <a:r>
              <a:rPr lang="en-US" altLang="en-US" dirty="0" smtClean="0"/>
              <a:t>that are toxic to people live in the intestines of other animals</a:t>
            </a:r>
          </a:p>
          <a:p>
            <a:pPr lvl="1"/>
            <a:r>
              <a:rPr lang="en-US" altLang="en-US" dirty="0" smtClean="0"/>
              <a:t>Humans are exposed when they come into contact with feces of animals that harbor it</a:t>
            </a:r>
          </a:p>
          <a:p>
            <a:pPr lvl="2"/>
            <a:r>
              <a:rPr lang="en-US" altLang="en-US" dirty="0" smtClean="0"/>
              <a:t>Example: eating contaminated ground beef or contaminated fresh fruits and vegetables</a:t>
            </a:r>
          </a:p>
          <a:p>
            <a:r>
              <a:rPr lang="en-US" altLang="en-US" dirty="0" smtClean="0"/>
              <a:t>Food workers are working to reduce the number and scope of harmful </a:t>
            </a:r>
            <a:r>
              <a:rPr lang="en-US" altLang="en-US" i="1" dirty="0" smtClean="0"/>
              <a:t>E. coli </a:t>
            </a:r>
            <a:r>
              <a:rPr lang="en-US" altLang="en-US" dirty="0" smtClean="0"/>
              <a:t>outbreaks</a:t>
            </a:r>
            <a:endParaRPr lang="en-US" altLang="en-US" dirty="0"/>
          </a:p>
        </p:txBody>
      </p:sp>
    </p:spTree>
    <p:extLst>
      <p:ext uri="{BB962C8B-B14F-4D97-AF65-F5344CB8AC3E}">
        <p14:creationId xmlns:p14="http://schemas.microsoft.com/office/powerpoint/2010/main" val="86635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5" name="Content Placeholder 4"/>
          <p:cNvSpPr>
            <a:spLocks noGrp="1"/>
          </p:cNvSpPr>
          <p:nvPr>
            <p:ph idx="1"/>
          </p:nvPr>
        </p:nvSpPr>
        <p:spPr/>
        <p:txBody>
          <a:bodyPr/>
          <a:lstStyle/>
          <a:p>
            <a:r>
              <a:rPr lang="en-US" dirty="0" smtClean="0"/>
              <a:t>Why do we use the fluid mosaic model to describe the plasma membrane? </a:t>
            </a:r>
          </a:p>
          <a:p>
            <a:pPr lvl="0"/>
            <a:r>
              <a:rPr lang="en-US" dirty="0" smtClean="0"/>
              <a:t>Why do unicellular </a:t>
            </a:r>
            <a:r>
              <a:rPr lang="en-US" dirty="0" err="1" smtClean="0"/>
              <a:t>protists</a:t>
            </a:r>
            <a:r>
              <a:rPr lang="en-US" dirty="0" smtClean="0"/>
              <a:t> (such as </a:t>
            </a:r>
            <a:r>
              <a:rPr lang="en-US" i="1" dirty="0" smtClean="0"/>
              <a:t>Paramecium</a:t>
            </a:r>
            <a:r>
              <a:rPr lang="en-US" dirty="0" smtClean="0"/>
              <a:t>) not burst even though their cell interiors are hypertonic to their freshwater environments?</a:t>
            </a:r>
          </a:p>
          <a:p>
            <a:pPr lvl="0"/>
            <a:r>
              <a:rPr lang="en-US" dirty="0" smtClean="0"/>
              <a:t>What feature makes a eukaryotic cell a “true” cell?</a:t>
            </a:r>
            <a:endParaRPr lang="en-US" dirty="0"/>
          </a:p>
        </p:txBody>
      </p:sp>
    </p:spTree>
    <p:extLst>
      <p:ext uri="{BB962C8B-B14F-4D97-AF65-F5344CB8AC3E}">
        <p14:creationId xmlns:p14="http://schemas.microsoft.com/office/powerpoint/2010/main" val="176828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Components of All Cells (2 of 2)</a:t>
            </a:r>
            <a:endParaRPr lang="en-US" altLang="en-US" dirty="0"/>
          </a:p>
        </p:txBody>
      </p:sp>
      <p:sp>
        <p:nvSpPr>
          <p:cNvPr id="13315" name="Content Placeholder 2"/>
          <p:cNvSpPr>
            <a:spLocks noGrp="1"/>
          </p:cNvSpPr>
          <p:nvPr>
            <p:ph idx="1"/>
          </p:nvPr>
        </p:nvSpPr>
        <p:spPr/>
        <p:txBody>
          <a:bodyPr/>
          <a:lstStyle/>
          <a:p>
            <a:r>
              <a:rPr lang="en-US" altLang="en-US" dirty="0" smtClean="0"/>
              <a:t>The plasma membrane is the outermost membrane of a cell</a:t>
            </a:r>
          </a:p>
          <a:p>
            <a:r>
              <a:rPr lang="en-US" altLang="en-US" dirty="0" smtClean="0"/>
              <a:t>The plasma membrane encloses a jelly like mixture called cytoplasm</a:t>
            </a:r>
          </a:p>
          <a:p>
            <a:r>
              <a:rPr lang="en-US" altLang="en-US" dirty="0" smtClean="0"/>
              <a:t>Suspended in the cytoplasm are specialized organelles</a:t>
            </a:r>
          </a:p>
          <a:p>
            <a:r>
              <a:rPr lang="en-US" altLang="en-US" dirty="0" smtClean="0"/>
              <a:t>All cells start out life with DNA</a:t>
            </a:r>
          </a:p>
          <a:p>
            <a:pPr lvl="1"/>
            <a:r>
              <a:rPr lang="en-US" altLang="en-US" dirty="0" smtClean="0"/>
              <a:t>In eukaryotic cells, DNA is contained within the nucleus</a:t>
            </a:r>
            <a:endParaRPr lang="en-US" altLang="en-US" dirty="0"/>
          </a:p>
        </p:txBody>
      </p:sp>
    </p:spTree>
    <p:extLst>
      <p:ext uri="{BB962C8B-B14F-4D97-AF65-F5344CB8AC3E}">
        <p14:creationId xmlns:p14="http://schemas.microsoft.com/office/powerpoint/2010/main" val="235253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Constraints on Cell Size (1 of 2)</a:t>
            </a:r>
            <a:endParaRPr lang="en-US" altLang="en-US" dirty="0"/>
          </a:p>
        </p:txBody>
      </p:sp>
      <p:sp>
        <p:nvSpPr>
          <p:cNvPr id="14339" name="Content Placeholder 2"/>
          <p:cNvSpPr>
            <a:spLocks noGrp="1"/>
          </p:cNvSpPr>
          <p:nvPr>
            <p:ph idx="1"/>
          </p:nvPr>
        </p:nvSpPr>
        <p:spPr/>
        <p:txBody>
          <a:bodyPr/>
          <a:lstStyle/>
          <a:p>
            <a:r>
              <a:rPr lang="en-US" altLang="en-US" smtClean="0"/>
              <a:t>Cell size is limited by a physical relationship called the surface-to-volume ratio</a:t>
            </a:r>
          </a:p>
          <a:p>
            <a:pPr lvl="1"/>
            <a:r>
              <a:rPr lang="en-US" altLang="en-US" smtClean="0"/>
              <a:t>The volume of an object increases with the cube of the diameter</a:t>
            </a:r>
          </a:p>
          <a:p>
            <a:pPr lvl="1"/>
            <a:r>
              <a:rPr lang="en-US" altLang="en-US" smtClean="0"/>
              <a:t>The surface area increases with the square</a:t>
            </a:r>
          </a:p>
          <a:p>
            <a:r>
              <a:rPr lang="en-US" altLang="en-US" smtClean="0"/>
              <a:t>When a cell expands in diameter, its volume increases faster than its surface area does</a:t>
            </a:r>
            <a:endParaRPr lang="en-US" altLang="en-US" dirty="0"/>
          </a:p>
        </p:txBody>
      </p:sp>
    </p:spTree>
    <p:extLst>
      <p:ext uri="{BB962C8B-B14F-4D97-AF65-F5344CB8AC3E}">
        <p14:creationId xmlns:p14="http://schemas.microsoft.com/office/powerpoint/2010/main" val="387102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Constraints on Cell Size (2 of 2)</a:t>
            </a:r>
            <a:endParaRPr lang="en-US" altLang="en-US" dirty="0"/>
          </a:p>
        </p:txBody>
      </p:sp>
      <p:sp>
        <p:nvSpPr>
          <p:cNvPr id="16387" name="Content Placeholder 2"/>
          <p:cNvSpPr>
            <a:spLocks noGrp="1"/>
          </p:cNvSpPr>
          <p:nvPr>
            <p:ph idx="1"/>
          </p:nvPr>
        </p:nvSpPr>
        <p:spPr/>
        <p:txBody>
          <a:bodyPr/>
          <a:lstStyle/>
          <a:p>
            <a:r>
              <a:rPr lang="en-US" altLang="en-US" smtClean="0"/>
              <a:t>Surface-to-volume limits affect the form of colonial types and multicelled types</a:t>
            </a:r>
          </a:p>
          <a:p>
            <a:r>
              <a:rPr lang="en-US" altLang="en-US" smtClean="0"/>
              <a:t>Examples:</a:t>
            </a:r>
          </a:p>
          <a:p>
            <a:pPr lvl="1"/>
            <a:r>
              <a:rPr lang="en-US" altLang="en-US" smtClean="0"/>
              <a:t>Colonial algae cells attach end to end</a:t>
            </a:r>
          </a:p>
          <a:p>
            <a:pPr lvl="1"/>
            <a:r>
              <a:rPr lang="en-US" altLang="en-US" smtClean="0"/>
              <a:t>Muscle cells are long and thin</a:t>
            </a:r>
            <a:endParaRPr lang="en-US" altLang="en-US" dirty="0"/>
          </a:p>
        </p:txBody>
      </p:sp>
    </p:spTree>
    <p:extLst>
      <p:ext uri="{BB962C8B-B14F-4D97-AF65-F5344CB8AC3E}">
        <p14:creationId xmlns:p14="http://schemas.microsoft.com/office/powerpoint/2010/main" val="213604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Colonial Organism</a:t>
            </a:r>
            <a:endParaRPr lang="en-US" altLang="en-US" dirty="0"/>
          </a:p>
        </p:txBody>
      </p:sp>
      <p:pic>
        <p:nvPicPr>
          <p:cNvPr id="2" name="Picture 1" descr="An illustration shows a thick greenish slanting structure.  Four pill shaped structures are seen next to it and are horizontally placed one behind the other.  The gap between the greenish structure and the pill shaped structure is filled with smoky lay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859" y="1371600"/>
            <a:ext cx="5704282" cy="4684004"/>
          </a:xfrm>
          <a:prstGeom prst="rect">
            <a:avLst/>
          </a:prstGeom>
        </p:spPr>
      </p:pic>
    </p:spTree>
    <p:extLst>
      <p:ext uri="{BB962C8B-B14F-4D97-AF65-F5344CB8AC3E}">
        <p14:creationId xmlns:p14="http://schemas.microsoft.com/office/powerpoint/2010/main" val="425646624"/>
      </p:ext>
    </p:extLst>
  </p:cSld>
  <p:clrMapOvr>
    <a:masterClrMapping/>
  </p:clrMapOvr>
  <p:transition xmlns:p14="http://schemas.microsoft.com/office/powerpoint/2010/main" spd="slow"/>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5400</TotalTime>
  <Words>3610</Words>
  <Application>Microsoft Macintosh PowerPoint</Application>
  <PresentationFormat>On-screen Show (4:3)</PresentationFormat>
  <Paragraphs>364</Paragraphs>
  <Slides>59</Slides>
  <Notes>58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Sample</vt:lpstr>
      <vt:lpstr>Biology Concepts &amp; Applications</vt:lpstr>
      <vt:lpstr>4.1 What, Exactly, Is a Cell?</vt:lpstr>
      <vt:lpstr>Cell Theory</vt:lpstr>
      <vt:lpstr>General Organization of a Cell</vt:lpstr>
      <vt:lpstr>Components of All Cells (1 of 2)</vt:lpstr>
      <vt:lpstr>Components of All Cells (2 of 2)</vt:lpstr>
      <vt:lpstr>Constraints on Cell Size (1 of 2)</vt:lpstr>
      <vt:lpstr>Constraints on Cell Size (2 of 2)</vt:lpstr>
      <vt:lpstr>Colonial Organism</vt:lpstr>
      <vt:lpstr>4.2 How We See Cells</vt:lpstr>
      <vt:lpstr>Relative Sizes (1 of 2)</vt:lpstr>
      <vt:lpstr>Relative Sizes (2 of 2)</vt:lpstr>
      <vt:lpstr>Microscopes</vt:lpstr>
      <vt:lpstr>Different Techniques, Different Views</vt:lpstr>
      <vt:lpstr>4.3 Cell Membrane Structure</vt:lpstr>
      <vt:lpstr>The Fluid Mosaic Model</vt:lpstr>
      <vt:lpstr>Cell Membrane Structure</vt:lpstr>
      <vt:lpstr>Proteins Add Function</vt:lpstr>
      <vt:lpstr>Membrane Proteins</vt:lpstr>
      <vt:lpstr>4.4 Introducing the Prokaryotes</vt:lpstr>
      <vt:lpstr>Bacteria and Archaea</vt:lpstr>
      <vt:lpstr>Structural Features (1 of 2)</vt:lpstr>
      <vt:lpstr>Structural Features (2 of 2)</vt:lpstr>
      <vt:lpstr>Generalized Bacterial Body Plan</vt:lpstr>
      <vt:lpstr>Biofilms</vt:lpstr>
      <vt:lpstr>4.5 Introducing the Eukaryotic Cell</vt:lpstr>
      <vt:lpstr>General Features of Eukaryotic Cells</vt:lpstr>
      <vt:lpstr>The Nucleus</vt:lpstr>
      <vt:lpstr>The Cell Nucleus </vt:lpstr>
      <vt:lpstr>Nuclear Envelope</vt:lpstr>
      <vt:lpstr>4.6 The Endomembrane System (1 of 2)</vt:lpstr>
      <vt:lpstr>4.6 The Endomembrane System (2 of 2)</vt:lpstr>
      <vt:lpstr>A Variety of Vesicles (1 of 2)</vt:lpstr>
      <vt:lpstr>A Variety of Vesicles (2 of 2)</vt:lpstr>
      <vt:lpstr>Vesicle Function</vt:lpstr>
      <vt:lpstr>Endoplasmic Reticulum</vt:lpstr>
      <vt:lpstr>Golgi Bodies</vt:lpstr>
      <vt:lpstr>The Endomembrane System</vt:lpstr>
      <vt:lpstr>4.7 Mitochondria</vt:lpstr>
      <vt:lpstr>The Mitochondrion</vt:lpstr>
      <vt:lpstr>4.8 Chloroplasts and Other Plastids</vt:lpstr>
      <vt:lpstr>The Chloroplast</vt:lpstr>
      <vt:lpstr>Chromoplasts</vt:lpstr>
      <vt:lpstr>4.9 The Cytoskeleton</vt:lpstr>
      <vt:lpstr>Cytoskeletal Elements</vt:lpstr>
      <vt:lpstr>Cytoskeleton</vt:lpstr>
      <vt:lpstr>Cellular Movement (1 of 3)</vt:lpstr>
      <vt:lpstr>Cellular Movement (2 of 3)</vt:lpstr>
      <vt:lpstr>Cellular Movement (3 of 3)</vt:lpstr>
      <vt:lpstr>How Eukaryotic Flagella and Cilia Move</vt:lpstr>
      <vt:lpstr>4.10 Cell Surface Specializations</vt:lpstr>
      <vt:lpstr>Extracellular Matrix</vt:lpstr>
      <vt:lpstr>Extracellular Matrix Examples</vt:lpstr>
      <vt:lpstr>Cell Junctions (1 of 2)</vt:lpstr>
      <vt:lpstr>Cell Junctions (2 of 2)</vt:lpstr>
      <vt:lpstr>Cell Junctions in Animal Cells</vt:lpstr>
      <vt:lpstr>4.11 The Nature of Life</vt:lpstr>
      <vt:lpstr>Application: Food for Thought</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Cell Structure</dc:title>
  <dc:creator>Rita</dc:creator>
  <cp:lastModifiedBy>Christopher Wren</cp:lastModifiedBy>
  <cp:revision>317</cp:revision>
  <dcterms:modified xsi:type="dcterms:W3CDTF">2018-10-29T11:45:33Z</dcterms:modified>
</cp:coreProperties>
</file>